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  <p:sldMasterId id="2147483671" r:id="rId2"/>
  </p:sldMasterIdLst>
  <p:notesMasterIdLst>
    <p:notesMasterId r:id="rId28"/>
  </p:notesMasterIdLst>
  <p:sldIdLst>
    <p:sldId id="259" r:id="rId3"/>
    <p:sldId id="257" r:id="rId4"/>
    <p:sldId id="258" r:id="rId5"/>
    <p:sldId id="260" r:id="rId6"/>
    <p:sldId id="261" r:id="rId7"/>
    <p:sldId id="264" r:id="rId8"/>
    <p:sldId id="262" r:id="rId9"/>
    <p:sldId id="263" r:id="rId10"/>
    <p:sldId id="270" r:id="rId11"/>
    <p:sldId id="271" r:id="rId12"/>
    <p:sldId id="272" r:id="rId13"/>
    <p:sldId id="273" r:id="rId14"/>
    <p:sldId id="275" r:id="rId15"/>
    <p:sldId id="278" r:id="rId16"/>
    <p:sldId id="279" r:id="rId17"/>
    <p:sldId id="280" r:id="rId18"/>
    <p:sldId id="281" r:id="rId19"/>
    <p:sldId id="282" r:id="rId20"/>
    <p:sldId id="285" r:id="rId21"/>
    <p:sldId id="283" r:id="rId22"/>
    <p:sldId id="284" r:id="rId23"/>
    <p:sldId id="277" r:id="rId24"/>
    <p:sldId id="286" r:id="rId25"/>
    <p:sldId id="287" r:id="rId26"/>
    <p:sldId id="288" r:id="rId27"/>
  </p:sldIdLst>
  <p:sldSz cx="9144000" cy="5143500" type="screen16x9"/>
  <p:notesSz cx="6858000" cy="9144000"/>
  <p:embeddedFontLst>
    <p:embeddedFont>
      <p:font typeface="Dosis" pitchFamily="2" charset="0"/>
      <p:regular r:id="rId29"/>
      <p:bold r:id="rId30"/>
    </p:embeddedFont>
    <p:embeddedFont>
      <p:font typeface="Roboto" panose="02000000000000000000" pitchFamily="2" charset="0"/>
      <p:regular r:id="rId31"/>
      <p:bold r:id="rId32"/>
      <p:italic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874" y="-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font" Target="fonts/font6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5.fntdata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4.fntdata"/><Relationship Id="rId37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notesMaster" Target="notesMasters/notesMaster1.xml"/><Relationship Id="rId36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3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font" Target="fonts/font2.fntdata"/><Relationship Id="rId35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f84eb88aa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f84eb88aa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f84eb88aa7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f84eb88aa7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56934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f84eb88aa7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f84eb88aa7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41145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f84eb88aa7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f84eb88aa7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31677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f84eb88aa7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f84eb88aa7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878063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f84eb88aa7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f84eb88aa7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73208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f84eb88aa7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f84eb88aa7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55343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f84eb88aa7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f84eb88aa7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09298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f84eb88aa7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f84eb88aa7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272385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f84eb88aa7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f84eb88aa7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641228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f84eb88aa7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f84eb88aa7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96080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09c81fab5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109c81fab5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f84eb88aa7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f84eb88aa7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906212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f84eb88aa7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f84eb88aa7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6231304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f84eb88aa7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f84eb88aa7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274185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f84eb88aa7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f84eb88aa7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732546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f84eb88aa7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f84eb88aa7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68013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f84eb88aa7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f84eb88aa7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140646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f84eb88aa7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f84eb88aa7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f84eb88aa7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f84eb88aa7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54818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f84eb88aa7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f84eb88aa7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66488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f84eb88aa7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f84eb88aa7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95227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f84eb88aa7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f84eb88aa7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42404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f84eb88aa7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f84eb88aa7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862588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f84eb88aa7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f84eb88aa7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40840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5" y="744575"/>
            <a:ext cx="38523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980000" y="2834125"/>
            <a:ext cx="3852300" cy="171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4" name="Google Shape;64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8" name="Google Shape;68;p17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9" name="Google Shape;69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5" name="Google Shape;75;p19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6" name="Google Shape;76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79" name="Google Shape;79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21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83" name="Google Shape;83;p21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4" name="Google Shape;84;p21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5" name="Google Shape;85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88" name="Google Shape;88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3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1" name="Google Shape;91;p23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2" name="Google Shape;92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-12175"/>
            <a:ext cx="7632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3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3">
            <a:alphaModFix/>
          </a:blip>
          <a:stretch>
            <a:fillRect/>
          </a:stretch>
        </a:blip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rabilaputri@gmail.co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g"/><Relationship Id="rId4" Type="http://schemas.openxmlformats.org/officeDocument/2006/relationships/hyperlink" Target="https://www.linkedin.com/in/wika-rabila-putri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wikarabila/Predict-Clicked-Ads-Customer-Classification-by-using-Machine-Learning/blob/main/Predict%20Clicked%20Ads%20Customer%20Classification%20by%20using%20Machine%20Learning.ipynb" TargetMode="External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wikarabila/Predict-Clicked-Ads-Customer-Classification-by-using-Machine-Learning/blob/main/Predict%20Clicked%20Ads%20Customer%20Classification%20by%20using%20Machine%20Learning.ipynb" TargetMode="External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wikarabila/Predict-Clicked-Ads-Customer-Classification-by-using-Machine-Learning/blob/main/Predict%20Clicked%20Ads%20Customer%20Classification%20by%20using%20Machine%20Learning.ipynb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wikarabila/Predict-Clicked-Ads-Customer-Classification-by-using-Machine-Learning/blob/main/Predict%20Clicked%20Ads%20Customer%20Classification%20by%20using%20Machine%20Learning.ipynb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wikarabila/Predict-Clicked-Ads-Customer-Classification-by-using-Machine-Learning/blob/main/Predict%20Clicked%20Ads%20Customer%20Classification%20by%20using%20Machine%20Learning.ipynb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wikarabila/Predict-Clicked-Ads-Customer-Classification-by-using-Machine-Learning/blob/main/Predict%20Clicked%20Ads%20Customer%20Classification%20by%20using%20Machine%20Learning.ipynb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wikarabila/Predict-Clicked-Ads-Customer-Classification-by-using-Machine-Learning/blob/main/Predict%20Clicked%20Ads%20Customer%20Classification%20by%20using%20Machine%20Learning.ipynb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wikarabila/Predict-Clicked-Ads-Customer-Classification-by-using-Machine-Learning/blob/main/Predict%20Clicked%20Ads%20Customer%20Classification%20by%20using%20Machine%20Learning.ipynb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wikarabila/Predict-Clicked-Ads-Customer-Classification-by-using-Machine-Learning/blob/main/Predict%20Clicked%20Ads%20Customer%20Classification%20by%20using%20Machine%20Learning.ipynb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wikarabila/Predict-Clicked-Ads-Customer-Classification-by-using-Machine-Learning/blob/main/Predict%20Clicked%20Ads%20Customer%20Classification%20by%20using%20Machine%20Learning.ipynb" TargetMode="External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wikarabila/Predict-Clicked-Ads-Customer-Classification-by-using-Machine-Learning/blob/main/Predict%20Clicked%20Ads%20Customer%20Classification%20by%20using%20Machine%20Learning.ipynb" TargetMode="External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wikarabila/Predict-Clicked-Ads-Customer-Classification-by-using-Machine-Learning/blob/main/Predict%20Clicked%20Ads%20Customer%20Classification%20by%20using%20Machine%20Learning.ipynb" TargetMode="External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wikarabila/Predict-Clicked-Ads-Customer-Classification-by-using-Machine-Learning/blob/main/Predict%20Clicked%20Ads%20Customer%20Classification%20by%20using%20Machine%20Learning.ipynb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wikarabila/Predict-Clicked-Ads-Customer-Classification-by-using-Machine-Learning/blob/main/Predict%20Clicked%20Ads%20Customer%20Classification%20by%20using%20Machine%20Learning.ipynb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wikarabila/Predict-Clicked-Ads-Customer-Classification-by-using-Machine-Learning/blob/main/Predict%20Clicked%20Ads%20Customer%20Classification%20by%20using%20Machine%20Learning.ipynb" TargetMode="External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wikarabila/Predict-Clicked-Ads-Customer-Classification-by-using-Machine-Learning/blob/main/Predict%20Clicked%20Ads%20Customer%20Classification%20by%20using%20Machine%20Learning.ipynb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wikarabila/Predict-Clicked-Ads-Customer-Classification-by-using-Machine-Learning/blob/main/Predict%20Clicked%20Ads%20Customer%20Classification%20by%20using%20Machine%20Learning.ipynb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wikarabila/Predict-Clicked-Ads-Customer-Classification-by-using-Machine-Learning/blob/main/Predict%20Clicked%20Ads%20Customer%20Classification%20by%20using%20Machine%20Learning.ipynb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wikarabila/Predict-Clicked-Ads-Customer-Classification-by-using-Machine-Learning/blob/main/Predict%20Clicked%20Ads%20Customer%20Classification%20by%20using%20Machine%20Learning.ipynb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wikarabila/Predict-Clicked-Ads-Customer-Classification-by-using-Machine-Learning/blob/main/Predict%20Clicked%20Ads%20Customer%20Classification%20by%20using%20Machine%20Learning.ipynb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wikarabila/Predict-Clicked-Ads-Customer-Classification-by-using-Machine-Learning/blob/main/Predict%20Clicked%20Ads%20Customer%20Classification%20by%20using%20Machine%20Learning.ipynb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wikarabila/Predict-Clicked-Ads-Customer-Classification-by-using-Machine-Learning/blob/main/Predict%20Clicked%20Ads%20Customer%20Classification%20by%20using%20Machine%20Learning.ipynb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wikarabila/Predict-Clicked-Ads-Customer-Classification-by-using-Machine-Learning/blob/main/Predict%20Clicked%20Ads%20Customer%20Classification%20by%20using%20Machine%20Learning.ipynb" TargetMode="External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5"/>
          <p:cNvSpPr txBox="1"/>
          <p:nvPr/>
        </p:nvSpPr>
        <p:spPr>
          <a:xfrm>
            <a:off x="5959949" y="908900"/>
            <a:ext cx="3106777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 b="1" dirty="0">
                <a:latin typeface="Dosis"/>
                <a:ea typeface="Dosis"/>
                <a:cs typeface="Dosis"/>
                <a:sym typeface="Dosis"/>
              </a:rPr>
              <a:t>Created by: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 b="1" i="0" u="none" strike="noStrike" cap="none" dirty="0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Wika Rabila Putri</a:t>
            </a:r>
            <a:endParaRPr sz="1200" b="1" i="0" u="none" strike="noStrike" cap="none" dirty="0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200" dirty="0">
                <a:latin typeface="Dosis"/>
                <a:ea typeface="Dosis"/>
                <a:cs typeface="Dosis"/>
                <a:sym typeface="Dosis"/>
                <a:hlinkClick r:id="rId3"/>
              </a:rPr>
              <a:t>rabilaputri@gmail.com</a:t>
            </a:r>
            <a:endParaRPr lang="en-US" sz="1200" dirty="0"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200" dirty="0">
                <a:latin typeface="Dosis"/>
                <a:ea typeface="Dosis"/>
                <a:cs typeface="Dosis"/>
                <a:sym typeface="Dosis"/>
                <a:hlinkClick r:id="rId4"/>
              </a:rPr>
              <a:t>https://www.linkedin.com/in/wika-rabila-putri/</a:t>
            </a:r>
            <a:endParaRPr sz="1200" dirty="0"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8D6490D-DC99-BF71-C3F7-93909A410D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3960" y="643075"/>
            <a:ext cx="1069645" cy="142619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9" name="Rectangle 4">
            <a:extLst>
              <a:ext uri="{FF2B5EF4-FFF2-40B4-BE49-F238E27FC236}">
                <a16:creationId xmlns:a16="http://schemas.microsoft.com/office/drawing/2014/main" id="{FF14A59C-B1BB-F4A6-CCD9-3A324F6B5AF3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4713667" y="2350416"/>
            <a:ext cx="4069724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dirty="0" err="1">
                <a:latin typeface="Dosis" pitchFamily="2" charset="0"/>
              </a:rPr>
              <a:t>Sebagai</a:t>
            </a:r>
            <a:r>
              <a:rPr lang="en-US" altLang="en-US" dirty="0">
                <a:latin typeface="Dosis" pitchFamily="2" charset="0"/>
              </a:rPr>
              <a:t> </a:t>
            </a:r>
            <a:r>
              <a:rPr lang="en-US" altLang="en-US" dirty="0" err="1">
                <a:latin typeface="Dosis" pitchFamily="2" charset="0"/>
              </a:rPr>
              <a:t>lulusan</a:t>
            </a:r>
            <a:r>
              <a:rPr lang="en-US" altLang="en-US" dirty="0">
                <a:latin typeface="Dosis" pitchFamily="2" charset="0"/>
              </a:rPr>
              <a:t> </a:t>
            </a:r>
            <a:r>
              <a:rPr lang="en-US" altLang="en-US" dirty="0" err="1">
                <a:latin typeface="Dosis" pitchFamily="2" charset="0"/>
              </a:rPr>
              <a:t>baru</a:t>
            </a:r>
            <a:r>
              <a:rPr lang="en-US" altLang="en-US" dirty="0">
                <a:latin typeface="Dosis" pitchFamily="2" charset="0"/>
              </a:rPr>
              <a:t> </a:t>
            </a:r>
            <a:r>
              <a:rPr lang="en-US" altLang="en-US" dirty="0" err="1">
                <a:latin typeface="Dosis" pitchFamily="2" charset="0"/>
              </a:rPr>
              <a:t>dari</a:t>
            </a:r>
            <a:r>
              <a:rPr lang="en-US" altLang="en-US" dirty="0">
                <a:latin typeface="Dosis" pitchFamily="2" charset="0"/>
              </a:rPr>
              <a:t> Program </a:t>
            </a:r>
            <a:r>
              <a:rPr lang="en-US" altLang="en-US" dirty="0" err="1">
                <a:latin typeface="Dosis" pitchFamily="2" charset="0"/>
              </a:rPr>
              <a:t>Studi</a:t>
            </a:r>
            <a:r>
              <a:rPr lang="en-US" altLang="en-US" dirty="0">
                <a:latin typeface="Dosis" pitchFamily="2" charset="0"/>
              </a:rPr>
              <a:t> </a:t>
            </a:r>
            <a:r>
              <a:rPr lang="en-US" altLang="en-US" dirty="0" err="1">
                <a:latin typeface="Dosis" pitchFamily="2" charset="0"/>
              </a:rPr>
              <a:t>Manajemen</a:t>
            </a:r>
            <a:r>
              <a:rPr lang="en-US" altLang="en-US" dirty="0">
                <a:latin typeface="Dosis" pitchFamily="2" charset="0"/>
              </a:rPr>
              <a:t> </a:t>
            </a:r>
            <a:r>
              <a:rPr lang="en-US" altLang="en-US" dirty="0" err="1">
                <a:latin typeface="Dosis" pitchFamily="2" charset="0"/>
              </a:rPr>
              <a:t>Keuangan</a:t>
            </a:r>
            <a:r>
              <a:rPr lang="en-US" altLang="en-US" dirty="0">
                <a:latin typeface="Dosis" pitchFamily="2" charset="0"/>
              </a:rPr>
              <a:t>, </a:t>
            </a:r>
            <a:r>
              <a:rPr lang="en-US" altLang="en-US" dirty="0" err="1">
                <a:latin typeface="Dosis" pitchFamily="2" charset="0"/>
              </a:rPr>
              <a:t>saya</a:t>
            </a:r>
            <a:r>
              <a:rPr lang="en-US" altLang="en-US" dirty="0">
                <a:latin typeface="Dosis" pitchFamily="2" charset="0"/>
              </a:rPr>
              <a:t> </a:t>
            </a:r>
            <a:r>
              <a:rPr lang="en-US" altLang="en-US" dirty="0" err="1">
                <a:latin typeface="Dosis" pitchFamily="2" charset="0"/>
              </a:rPr>
              <a:t>memiliki</a:t>
            </a:r>
            <a:r>
              <a:rPr lang="en-US" altLang="en-US" dirty="0">
                <a:latin typeface="Dosis" pitchFamily="2" charset="0"/>
              </a:rPr>
              <a:t> </a:t>
            </a:r>
            <a:r>
              <a:rPr lang="en-US" altLang="en-US" dirty="0" err="1">
                <a:latin typeface="Dosis" pitchFamily="2" charset="0"/>
              </a:rPr>
              <a:t>semangat</a:t>
            </a:r>
            <a:r>
              <a:rPr lang="en-US" altLang="en-US" dirty="0">
                <a:latin typeface="Dosis" pitchFamily="2" charset="0"/>
              </a:rPr>
              <a:t> </a:t>
            </a:r>
            <a:r>
              <a:rPr lang="en-US" altLang="en-US" dirty="0" err="1">
                <a:latin typeface="Dosis" pitchFamily="2" charset="0"/>
              </a:rPr>
              <a:t>belajar</a:t>
            </a:r>
            <a:r>
              <a:rPr lang="en-US" altLang="en-US" dirty="0">
                <a:latin typeface="Dosis" pitchFamily="2" charset="0"/>
              </a:rPr>
              <a:t> yang </a:t>
            </a:r>
            <a:r>
              <a:rPr lang="en-US" altLang="en-US" dirty="0" err="1">
                <a:latin typeface="Dosis" pitchFamily="2" charset="0"/>
              </a:rPr>
              <a:t>tinggi</a:t>
            </a:r>
            <a:r>
              <a:rPr lang="en-US" altLang="en-US" dirty="0">
                <a:latin typeface="Dosis" pitchFamily="2" charset="0"/>
              </a:rPr>
              <a:t> dan </a:t>
            </a:r>
            <a:r>
              <a:rPr lang="en-US" altLang="en-US" dirty="0" err="1">
                <a:latin typeface="Dosis" pitchFamily="2" charset="0"/>
              </a:rPr>
              <a:t>antusiasme</a:t>
            </a:r>
            <a:r>
              <a:rPr lang="en-US" altLang="en-US" dirty="0">
                <a:latin typeface="Dosis" pitchFamily="2" charset="0"/>
              </a:rPr>
              <a:t> </a:t>
            </a:r>
            <a:r>
              <a:rPr lang="en-US" altLang="en-US" dirty="0" err="1">
                <a:latin typeface="Dosis" pitchFamily="2" charset="0"/>
              </a:rPr>
              <a:t>besar</a:t>
            </a:r>
            <a:r>
              <a:rPr lang="en-US" altLang="en-US" dirty="0">
                <a:latin typeface="Dosis" pitchFamily="2" charset="0"/>
              </a:rPr>
              <a:t> </a:t>
            </a:r>
            <a:r>
              <a:rPr lang="en-US" altLang="en-US" dirty="0" err="1">
                <a:latin typeface="Dosis" pitchFamily="2" charset="0"/>
              </a:rPr>
              <a:t>terhadap</a:t>
            </a:r>
            <a:r>
              <a:rPr lang="en-US" altLang="en-US" dirty="0">
                <a:latin typeface="Dosis" pitchFamily="2" charset="0"/>
              </a:rPr>
              <a:t> dunia data dan </a:t>
            </a:r>
            <a:r>
              <a:rPr lang="en-US" altLang="en-US" i="1" dirty="0">
                <a:latin typeface="Dosis" pitchFamily="2" charset="0"/>
              </a:rPr>
              <a:t>business analytics</a:t>
            </a:r>
            <a:r>
              <a:rPr lang="en-US" altLang="en-US" dirty="0">
                <a:latin typeface="Dosis" pitchFamily="2" charset="0"/>
              </a:rPr>
              <a:t>. Saya </a:t>
            </a:r>
            <a:r>
              <a:rPr lang="en-US" altLang="en-US" dirty="0" err="1">
                <a:latin typeface="Dosis" pitchFamily="2" charset="0"/>
              </a:rPr>
              <a:t>baru</a:t>
            </a:r>
            <a:r>
              <a:rPr lang="en-US" altLang="en-US" dirty="0">
                <a:latin typeface="Dosis" pitchFamily="2" charset="0"/>
              </a:rPr>
              <a:t> </a:t>
            </a:r>
            <a:r>
              <a:rPr lang="en-US" altLang="en-US" dirty="0" err="1">
                <a:latin typeface="Dosis" pitchFamily="2" charset="0"/>
              </a:rPr>
              <a:t>memulai</a:t>
            </a:r>
            <a:r>
              <a:rPr lang="en-US" altLang="en-US" dirty="0">
                <a:latin typeface="Dosis" pitchFamily="2" charset="0"/>
              </a:rPr>
              <a:t> </a:t>
            </a:r>
            <a:r>
              <a:rPr lang="en-US" altLang="en-US" dirty="0" err="1">
                <a:latin typeface="Dosis" pitchFamily="2" charset="0"/>
              </a:rPr>
              <a:t>perjalanan</a:t>
            </a:r>
            <a:r>
              <a:rPr lang="en-US" altLang="en-US" dirty="0">
                <a:latin typeface="Dosis" pitchFamily="2" charset="0"/>
              </a:rPr>
              <a:t> </a:t>
            </a:r>
            <a:r>
              <a:rPr lang="en-US" altLang="en-US" dirty="0" err="1">
                <a:latin typeface="Dosis" pitchFamily="2" charset="0"/>
              </a:rPr>
              <a:t>dalam</a:t>
            </a:r>
            <a:r>
              <a:rPr lang="en-US" altLang="en-US" dirty="0">
                <a:latin typeface="Dosis" pitchFamily="2" charset="0"/>
              </a:rPr>
              <a:t> </a:t>
            </a:r>
            <a:r>
              <a:rPr lang="en-US" altLang="en-US" dirty="0" err="1">
                <a:latin typeface="Dosis" pitchFamily="2" charset="0"/>
              </a:rPr>
              <a:t>mempelajari</a:t>
            </a:r>
            <a:r>
              <a:rPr lang="en-US" altLang="en-US" dirty="0">
                <a:latin typeface="Dosis" pitchFamily="2" charset="0"/>
              </a:rPr>
              <a:t> data dan </a:t>
            </a:r>
            <a:r>
              <a:rPr lang="en-US" altLang="en-US" i="1" dirty="0">
                <a:latin typeface="Dosis" pitchFamily="2" charset="0"/>
              </a:rPr>
              <a:t>business analytics, </a:t>
            </a:r>
            <a:r>
              <a:rPr lang="en-US" altLang="en-US" dirty="0" err="1">
                <a:latin typeface="Dosis" pitchFamily="2" charset="0"/>
              </a:rPr>
              <a:t>serta</a:t>
            </a:r>
            <a:r>
              <a:rPr lang="en-US" altLang="en-US" dirty="0">
                <a:latin typeface="Dosis" pitchFamily="2" charset="0"/>
              </a:rPr>
              <a:t> </a:t>
            </a:r>
            <a:r>
              <a:rPr lang="en-US" altLang="en-US" dirty="0" err="1">
                <a:latin typeface="Dosis" pitchFamily="2" charset="0"/>
              </a:rPr>
              <a:t>membangun</a:t>
            </a:r>
            <a:r>
              <a:rPr lang="en-US" altLang="en-US" dirty="0">
                <a:latin typeface="Dosis" pitchFamily="2" charset="0"/>
              </a:rPr>
              <a:t> </a:t>
            </a:r>
            <a:r>
              <a:rPr lang="en-US" altLang="en-US" dirty="0" err="1">
                <a:latin typeface="Dosis" pitchFamily="2" charset="0"/>
              </a:rPr>
              <a:t>dasar</a:t>
            </a:r>
            <a:r>
              <a:rPr lang="en-US" altLang="en-US" dirty="0">
                <a:latin typeface="Dosis" pitchFamily="2" charset="0"/>
              </a:rPr>
              <a:t> yang </a:t>
            </a:r>
            <a:r>
              <a:rPr lang="en-US" altLang="en-US" dirty="0" err="1">
                <a:latin typeface="Dosis" pitchFamily="2" charset="0"/>
              </a:rPr>
              <a:t>kuat</a:t>
            </a:r>
            <a:r>
              <a:rPr lang="en-US" altLang="en-US" dirty="0">
                <a:latin typeface="Dosis" pitchFamily="2" charset="0"/>
              </a:rPr>
              <a:t> </a:t>
            </a:r>
            <a:r>
              <a:rPr lang="en-US" altLang="en-US" dirty="0" err="1">
                <a:latin typeface="Dosis" pitchFamily="2" charset="0"/>
              </a:rPr>
              <a:t>dalam</a:t>
            </a:r>
            <a:r>
              <a:rPr lang="en-US" altLang="en-US" dirty="0">
                <a:latin typeface="Dosis" pitchFamily="2" charset="0"/>
              </a:rPr>
              <a:t> </a:t>
            </a:r>
            <a:r>
              <a:rPr lang="en-US" altLang="en-US" dirty="0" err="1">
                <a:latin typeface="Dosis" pitchFamily="2" charset="0"/>
              </a:rPr>
              <a:t>penggunaan</a:t>
            </a:r>
            <a:r>
              <a:rPr lang="en-US" altLang="en-US" dirty="0">
                <a:latin typeface="Dosis" pitchFamily="2" charset="0"/>
              </a:rPr>
              <a:t> SQL, Python, dan Data Visualization. </a:t>
            </a:r>
            <a:r>
              <a:rPr lang="en-US" altLang="en-US" dirty="0" err="1">
                <a:latin typeface="Dosis" pitchFamily="2" charset="0"/>
              </a:rPr>
              <a:t>Dengan</a:t>
            </a:r>
            <a:r>
              <a:rPr lang="en-US" altLang="en-US" dirty="0">
                <a:latin typeface="Dosis" pitchFamily="2" charset="0"/>
              </a:rPr>
              <a:t> </a:t>
            </a:r>
            <a:r>
              <a:rPr lang="en-US" altLang="en-US" dirty="0" err="1">
                <a:latin typeface="Dosis" pitchFamily="2" charset="0"/>
              </a:rPr>
              <a:t>pengalaman</a:t>
            </a:r>
            <a:r>
              <a:rPr lang="en-US" altLang="en-US" dirty="0">
                <a:latin typeface="Dosis" pitchFamily="2" charset="0"/>
              </a:rPr>
              <a:t> </a:t>
            </a:r>
            <a:r>
              <a:rPr lang="en-US" altLang="en-US" dirty="0" err="1">
                <a:latin typeface="Dosis" pitchFamily="2" charset="0"/>
              </a:rPr>
              <a:t>dari</a:t>
            </a:r>
            <a:r>
              <a:rPr lang="en-US" altLang="en-US" dirty="0">
                <a:latin typeface="Dosis" pitchFamily="2" charset="0"/>
              </a:rPr>
              <a:t> </a:t>
            </a:r>
            <a:r>
              <a:rPr lang="en-US" altLang="en-US" dirty="0" err="1">
                <a:latin typeface="Dosis" pitchFamily="2" charset="0"/>
              </a:rPr>
              <a:t>pelatihan</a:t>
            </a:r>
            <a:r>
              <a:rPr lang="en-US" altLang="en-US" dirty="0">
                <a:latin typeface="Dosis" pitchFamily="2" charset="0"/>
              </a:rPr>
              <a:t> dan </a:t>
            </a:r>
            <a:r>
              <a:rPr lang="en-US" altLang="en-US" dirty="0" err="1">
                <a:latin typeface="Dosis" pitchFamily="2" charset="0"/>
              </a:rPr>
              <a:t>magang</a:t>
            </a:r>
            <a:r>
              <a:rPr lang="en-US" altLang="en-US" dirty="0">
                <a:latin typeface="Dosis" pitchFamily="2" charset="0"/>
              </a:rPr>
              <a:t> virtual di </a:t>
            </a:r>
            <a:r>
              <a:rPr lang="en-US" altLang="en-US" dirty="0" err="1">
                <a:latin typeface="Dosis" pitchFamily="2" charset="0"/>
              </a:rPr>
              <a:t>bidang</a:t>
            </a:r>
            <a:r>
              <a:rPr lang="en-US" altLang="en-US" dirty="0">
                <a:latin typeface="Dosis" pitchFamily="2" charset="0"/>
              </a:rPr>
              <a:t> data, </a:t>
            </a:r>
            <a:r>
              <a:rPr lang="en-US" altLang="en-US" dirty="0" err="1">
                <a:latin typeface="Dosis" pitchFamily="2" charset="0"/>
              </a:rPr>
              <a:t>saya</a:t>
            </a:r>
            <a:r>
              <a:rPr lang="en-US" altLang="en-US" dirty="0">
                <a:latin typeface="Dosis" pitchFamily="2" charset="0"/>
              </a:rPr>
              <a:t> </a:t>
            </a:r>
            <a:r>
              <a:rPr lang="en-US" altLang="en-US" dirty="0" err="1">
                <a:latin typeface="Dosis" pitchFamily="2" charset="0"/>
              </a:rPr>
              <a:t>siap</a:t>
            </a:r>
            <a:r>
              <a:rPr lang="en-US" altLang="en-US" dirty="0">
                <a:latin typeface="Dosis" pitchFamily="2" charset="0"/>
              </a:rPr>
              <a:t> </a:t>
            </a:r>
            <a:r>
              <a:rPr lang="en-US" altLang="en-US" dirty="0" err="1">
                <a:latin typeface="Dosis" pitchFamily="2" charset="0"/>
              </a:rPr>
              <a:t>mengaplikasikan</a:t>
            </a:r>
            <a:r>
              <a:rPr lang="en-US" altLang="en-US" dirty="0">
                <a:latin typeface="Dosis" pitchFamily="2" charset="0"/>
              </a:rPr>
              <a:t> </a:t>
            </a:r>
            <a:r>
              <a:rPr lang="en-US" altLang="en-US" dirty="0" err="1">
                <a:latin typeface="Dosis" pitchFamily="2" charset="0"/>
              </a:rPr>
              <a:t>keterampilan</a:t>
            </a:r>
            <a:r>
              <a:rPr lang="en-US" altLang="en-US" dirty="0">
                <a:latin typeface="Dosis" pitchFamily="2" charset="0"/>
              </a:rPr>
              <a:t> </a:t>
            </a:r>
            <a:r>
              <a:rPr lang="en-US" altLang="en-US" dirty="0" err="1">
                <a:latin typeface="Dosis" pitchFamily="2" charset="0"/>
              </a:rPr>
              <a:t>saya</a:t>
            </a:r>
            <a:r>
              <a:rPr lang="en-US" altLang="en-US" dirty="0">
                <a:latin typeface="Dosis" pitchFamily="2" charset="0"/>
              </a:rPr>
              <a:t> </a:t>
            </a:r>
            <a:r>
              <a:rPr lang="en-US" altLang="en-US" dirty="0" err="1">
                <a:latin typeface="Dosis" pitchFamily="2" charset="0"/>
              </a:rPr>
              <a:t>untuk</a:t>
            </a:r>
            <a:r>
              <a:rPr lang="en-US" altLang="en-US" dirty="0">
                <a:latin typeface="Dosis" pitchFamily="2" charset="0"/>
              </a:rPr>
              <a:t> </a:t>
            </a:r>
            <a:r>
              <a:rPr lang="en-US" altLang="en-US" dirty="0" err="1">
                <a:latin typeface="Dosis" pitchFamily="2" charset="0"/>
              </a:rPr>
              <a:t>memberikan</a:t>
            </a:r>
            <a:r>
              <a:rPr lang="en-US" altLang="en-US" dirty="0">
                <a:latin typeface="Dosis" pitchFamily="2" charset="0"/>
              </a:rPr>
              <a:t> </a:t>
            </a:r>
            <a:r>
              <a:rPr lang="en-US" altLang="en-US" dirty="0" err="1">
                <a:latin typeface="Dosis" pitchFamily="2" charset="0"/>
              </a:rPr>
              <a:t>solusi</a:t>
            </a:r>
            <a:r>
              <a:rPr lang="en-US" altLang="en-US" dirty="0">
                <a:latin typeface="Dosis" pitchFamily="2" charset="0"/>
              </a:rPr>
              <a:t> </a:t>
            </a:r>
            <a:r>
              <a:rPr lang="en-US" altLang="en-US" dirty="0" err="1">
                <a:latin typeface="Dosis" pitchFamily="2" charset="0"/>
              </a:rPr>
              <a:t>inovatif</a:t>
            </a:r>
            <a:r>
              <a:rPr lang="en-US" altLang="en-US" dirty="0">
                <a:latin typeface="Dosis" pitchFamily="2" charset="0"/>
              </a:rPr>
              <a:t> dan </a:t>
            </a:r>
            <a:r>
              <a:rPr lang="en-US" altLang="en-US" dirty="0" err="1">
                <a:latin typeface="Dosis" pitchFamily="2" charset="0"/>
              </a:rPr>
              <a:t>mendukung</a:t>
            </a:r>
            <a:r>
              <a:rPr lang="en-US" altLang="en-US" dirty="0">
                <a:latin typeface="Dosis" pitchFamily="2" charset="0"/>
              </a:rPr>
              <a:t> </a:t>
            </a:r>
            <a:r>
              <a:rPr lang="en-US" altLang="en-US" dirty="0" err="1">
                <a:latin typeface="Dosis" pitchFamily="2" charset="0"/>
              </a:rPr>
              <a:t>pengambilan</a:t>
            </a:r>
            <a:r>
              <a:rPr lang="en-US" altLang="en-US" dirty="0">
                <a:latin typeface="Dosis" pitchFamily="2" charset="0"/>
              </a:rPr>
              <a:t> </a:t>
            </a:r>
            <a:r>
              <a:rPr lang="en-US" altLang="en-US" dirty="0" err="1">
                <a:latin typeface="Dosis" pitchFamily="2" charset="0"/>
              </a:rPr>
              <a:t>keputusan</a:t>
            </a:r>
            <a:r>
              <a:rPr lang="en-US" altLang="en-US" dirty="0">
                <a:latin typeface="Dosis" pitchFamily="2" charset="0"/>
              </a:rPr>
              <a:t> yang </a:t>
            </a:r>
            <a:r>
              <a:rPr lang="en-US" altLang="en-US" dirty="0" err="1">
                <a:latin typeface="Dosis" pitchFamily="2" charset="0"/>
              </a:rPr>
              <a:t>lebih</a:t>
            </a:r>
            <a:r>
              <a:rPr lang="en-US" altLang="en-US" dirty="0">
                <a:latin typeface="Dosis" pitchFamily="2" charset="0"/>
              </a:rPr>
              <a:t> </a:t>
            </a:r>
            <a:r>
              <a:rPr lang="en-US" altLang="en-US" dirty="0" err="1">
                <a:latin typeface="Dosis" pitchFamily="2" charset="0"/>
              </a:rPr>
              <a:t>baik</a:t>
            </a:r>
            <a:r>
              <a:rPr lang="en-US" altLang="en-US" dirty="0">
                <a:latin typeface="Dosis" pitchFamily="2" charset="0"/>
              </a:rPr>
              <a:t> </a:t>
            </a:r>
            <a:r>
              <a:rPr lang="en-US" altLang="en-US" dirty="0" err="1">
                <a:latin typeface="Dosis" pitchFamily="2" charset="0"/>
              </a:rPr>
              <a:t>dalam</a:t>
            </a:r>
            <a:r>
              <a:rPr lang="en-US" altLang="en-US" dirty="0">
                <a:latin typeface="Dosis" pitchFamily="2" charset="0"/>
              </a:rPr>
              <a:t> dunia </a:t>
            </a:r>
            <a:r>
              <a:rPr lang="en-US" altLang="en-US" dirty="0" err="1">
                <a:latin typeface="Dosis" pitchFamily="2" charset="0"/>
              </a:rPr>
              <a:t>bisnis</a:t>
            </a:r>
            <a:r>
              <a:rPr lang="en-US" altLang="en-US" dirty="0">
                <a:latin typeface="Dosis" pitchFamily="2" charset="0"/>
              </a:rPr>
              <a:t>.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dirty="0">
              <a:latin typeface="Dosis" pitchFamily="2" charset="0"/>
            </a:endParaRPr>
          </a:p>
        </p:txBody>
      </p:sp>
      <p:sp>
        <p:nvSpPr>
          <p:cNvPr id="2" name="Google Shape;99;p25">
            <a:extLst>
              <a:ext uri="{FF2B5EF4-FFF2-40B4-BE49-F238E27FC236}">
                <a16:creationId xmlns:a16="http://schemas.microsoft.com/office/drawing/2014/main" id="{5A8E4342-BAF9-B0ED-4F16-CEAC68A114B2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11700" y="1161800"/>
            <a:ext cx="3736800" cy="20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3100" dirty="0">
                <a:solidFill>
                  <a:srgbClr val="FFFFFF"/>
                </a:solidFill>
                <a:latin typeface="Dosis" pitchFamily="2" charset="0"/>
              </a:rPr>
              <a:t>Predict Clicked Ads Customer Classification by using Machine Learning</a:t>
            </a:r>
            <a:endParaRPr lang="en-US" sz="3100" dirty="0">
              <a:solidFill>
                <a:srgbClr val="FFFFFF"/>
              </a:solidFill>
              <a:latin typeface="Dosis" pitchFamily="2" charset="0"/>
              <a:sym typeface="Dosi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7"/>
          <p:cNvSpPr txBox="1">
            <a:spLocks noGrp="1"/>
          </p:cNvSpPr>
          <p:nvPr>
            <p:ph type="title"/>
          </p:nvPr>
        </p:nvSpPr>
        <p:spPr>
          <a:xfrm>
            <a:off x="0" y="-12175"/>
            <a:ext cx="786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chemeClr val="dk1"/>
              </a:buClr>
              <a:buSzPts val="990"/>
            </a:pPr>
            <a:r>
              <a:rPr lang="en-ID" sz="2220" b="1" dirty="0">
                <a:latin typeface="Roboto"/>
                <a:ea typeface="Roboto"/>
                <a:cs typeface="Roboto"/>
              </a:rPr>
              <a:t>Data </a:t>
            </a:r>
            <a:r>
              <a:rPr lang="en-ID" sz="2220" b="1" dirty="0" err="1">
                <a:latin typeface="Roboto"/>
                <a:ea typeface="Roboto"/>
                <a:cs typeface="Roboto"/>
              </a:rPr>
              <a:t>Modeling</a:t>
            </a:r>
            <a:endParaRPr lang="en-ID" sz="2220" b="1" dirty="0">
              <a:latin typeface="Roboto"/>
              <a:ea typeface="Roboto"/>
              <a:cs typeface="Roboto"/>
            </a:endParaRPr>
          </a:p>
        </p:txBody>
      </p:sp>
      <p:sp>
        <p:nvSpPr>
          <p:cNvPr id="115" name="Google Shape;115;p27"/>
          <p:cNvSpPr txBox="1"/>
          <p:nvPr/>
        </p:nvSpPr>
        <p:spPr>
          <a:xfrm>
            <a:off x="6725057" y="6011778"/>
            <a:ext cx="2305504" cy="35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100" dirty="0" err="1">
                <a:solidFill>
                  <a:srgbClr val="000000"/>
                </a:solidFill>
                <a:hlinkClick r:id="rId3"/>
              </a:rPr>
              <a:t>Klik</a:t>
            </a:r>
            <a:r>
              <a:rPr lang="en-ID" sz="1100" dirty="0">
                <a:solidFill>
                  <a:srgbClr val="000000"/>
                </a:solidFill>
                <a:hlinkClick r:id="rId3"/>
              </a:rPr>
              <a:t> </a:t>
            </a:r>
            <a:r>
              <a:rPr lang="en-ID" sz="1100" dirty="0" err="1">
                <a:solidFill>
                  <a:srgbClr val="000000"/>
                </a:solidFill>
                <a:hlinkClick r:id="rId3"/>
              </a:rPr>
              <a:t>disini</a:t>
            </a:r>
            <a:r>
              <a:rPr lang="en-ID" sz="1100" dirty="0">
                <a:solidFill>
                  <a:srgbClr val="000000"/>
                </a:solidFill>
                <a:hlinkClick r:id="rId3"/>
              </a:rPr>
              <a:t> </a:t>
            </a:r>
            <a:r>
              <a:rPr lang="en-ID" sz="1100" dirty="0" err="1">
                <a:solidFill>
                  <a:srgbClr val="000000"/>
                </a:solidFill>
                <a:hlinkClick r:id="rId3"/>
              </a:rPr>
              <a:t>untuk</a:t>
            </a:r>
            <a:r>
              <a:rPr lang="en-ID" sz="1100" dirty="0">
                <a:solidFill>
                  <a:srgbClr val="000000"/>
                </a:solidFill>
                <a:hlinkClick r:id="rId3"/>
              </a:rPr>
              <a:t> code Task 3</a:t>
            </a:r>
            <a:endParaRPr lang="en-ID" sz="1100" dirty="0">
              <a:solidFill>
                <a:srgbClr val="00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E47171-C8B5-8466-5974-006F294D77CA}"/>
              </a:ext>
            </a:extLst>
          </p:cNvPr>
          <p:cNvSpPr txBox="1"/>
          <p:nvPr/>
        </p:nvSpPr>
        <p:spPr>
          <a:xfrm>
            <a:off x="84000" y="717345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b="1" dirty="0" err="1">
                <a:highlight>
                  <a:srgbClr val="FFFFFF"/>
                </a:highlight>
                <a:latin typeface="Dosis" pitchFamily="2" charset="0"/>
              </a:rPr>
              <a:t>Sebelum</a:t>
            </a:r>
            <a:r>
              <a:rPr lang="en-ID" b="1" dirty="0">
                <a:highlight>
                  <a:srgbClr val="FFFFFF"/>
                </a:highlight>
                <a:latin typeface="Dosis" pitchFamily="2" charset="0"/>
              </a:rPr>
              <a:t> Standardization (</a:t>
            </a:r>
            <a:r>
              <a:rPr lang="en-ID" b="1" dirty="0" err="1">
                <a:highlight>
                  <a:srgbClr val="FFFFFF"/>
                </a:highlight>
                <a:latin typeface="Dosis" pitchFamily="2" charset="0"/>
              </a:rPr>
              <a:t>Sesudah</a:t>
            </a:r>
            <a:r>
              <a:rPr lang="en-ID" b="1" dirty="0">
                <a:highlight>
                  <a:srgbClr val="FFFFFF"/>
                </a:highlight>
                <a:latin typeface="Dosis" pitchFamily="2" charset="0"/>
              </a:rPr>
              <a:t> hyperparameter tuning)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B91633-16EE-4136-333B-166000E1C0CA}"/>
              </a:ext>
            </a:extLst>
          </p:cNvPr>
          <p:cNvSpPr txBox="1"/>
          <p:nvPr/>
        </p:nvSpPr>
        <p:spPr>
          <a:xfrm>
            <a:off x="6725057" y="4843028"/>
            <a:ext cx="24582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dirty="0" err="1">
                <a:hlinkClick r:id="rId3"/>
              </a:rPr>
              <a:t>Klik</a:t>
            </a:r>
            <a:r>
              <a:rPr lang="en-ID" dirty="0">
                <a:hlinkClick r:id="rId3"/>
              </a:rPr>
              <a:t> </a:t>
            </a:r>
            <a:r>
              <a:rPr lang="en-ID" dirty="0" err="1">
                <a:hlinkClick r:id="rId3"/>
              </a:rPr>
              <a:t>disini</a:t>
            </a:r>
            <a:r>
              <a:rPr lang="en-ID" dirty="0">
                <a:hlinkClick r:id="rId3"/>
              </a:rPr>
              <a:t> </a:t>
            </a:r>
            <a:r>
              <a:rPr lang="en-ID" dirty="0" err="1">
                <a:hlinkClick r:id="rId3"/>
              </a:rPr>
              <a:t>untuk</a:t>
            </a:r>
            <a:r>
              <a:rPr lang="en-ID" dirty="0">
                <a:hlinkClick r:id="rId3"/>
              </a:rPr>
              <a:t> code Task 3</a:t>
            </a:r>
            <a:endParaRPr lang="en-ID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84FD4FD-FCA0-AD3D-009D-CEF9A2E2EE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637" y="1110972"/>
            <a:ext cx="3937637" cy="3072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F66AF14-5778-7BD7-2772-A11C99C9B1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4443" y="4300823"/>
            <a:ext cx="1112236" cy="696093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A473503-4F54-FA0A-ED02-92C319A251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1555" y="1110972"/>
            <a:ext cx="4198001" cy="3189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B2325C7-19D2-FE57-0179-1B776D2FA2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56000" y="4304336"/>
            <a:ext cx="1164447" cy="692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9215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7"/>
          <p:cNvSpPr txBox="1">
            <a:spLocks noGrp="1"/>
          </p:cNvSpPr>
          <p:nvPr>
            <p:ph type="title"/>
          </p:nvPr>
        </p:nvSpPr>
        <p:spPr>
          <a:xfrm>
            <a:off x="0" y="-12175"/>
            <a:ext cx="786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chemeClr val="dk1"/>
              </a:buClr>
              <a:buSzPts val="990"/>
            </a:pPr>
            <a:r>
              <a:rPr lang="en-ID" sz="2220" b="1" dirty="0">
                <a:latin typeface="Roboto"/>
                <a:ea typeface="Roboto"/>
                <a:cs typeface="Roboto"/>
              </a:rPr>
              <a:t>Data </a:t>
            </a:r>
            <a:r>
              <a:rPr lang="en-ID" sz="2220" b="1" dirty="0" err="1">
                <a:latin typeface="Roboto"/>
                <a:ea typeface="Roboto"/>
                <a:cs typeface="Roboto"/>
              </a:rPr>
              <a:t>Modeling</a:t>
            </a:r>
            <a:endParaRPr lang="en-ID" sz="2220" b="1" dirty="0">
              <a:latin typeface="Roboto"/>
              <a:ea typeface="Roboto"/>
              <a:cs typeface="Roboto"/>
            </a:endParaRPr>
          </a:p>
        </p:txBody>
      </p:sp>
      <p:sp>
        <p:nvSpPr>
          <p:cNvPr id="115" name="Google Shape;115;p27"/>
          <p:cNvSpPr txBox="1"/>
          <p:nvPr/>
        </p:nvSpPr>
        <p:spPr>
          <a:xfrm>
            <a:off x="6725057" y="6011778"/>
            <a:ext cx="2305504" cy="35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100" dirty="0" err="1">
                <a:solidFill>
                  <a:srgbClr val="000000"/>
                </a:solidFill>
                <a:hlinkClick r:id="rId3"/>
              </a:rPr>
              <a:t>Klik</a:t>
            </a:r>
            <a:r>
              <a:rPr lang="en-ID" sz="1100" dirty="0">
                <a:solidFill>
                  <a:srgbClr val="000000"/>
                </a:solidFill>
                <a:hlinkClick r:id="rId3"/>
              </a:rPr>
              <a:t> </a:t>
            </a:r>
            <a:r>
              <a:rPr lang="en-ID" sz="1100" dirty="0" err="1">
                <a:solidFill>
                  <a:srgbClr val="000000"/>
                </a:solidFill>
                <a:hlinkClick r:id="rId3"/>
              </a:rPr>
              <a:t>disini</a:t>
            </a:r>
            <a:r>
              <a:rPr lang="en-ID" sz="1100" dirty="0">
                <a:solidFill>
                  <a:srgbClr val="000000"/>
                </a:solidFill>
                <a:hlinkClick r:id="rId3"/>
              </a:rPr>
              <a:t> </a:t>
            </a:r>
            <a:r>
              <a:rPr lang="en-ID" sz="1100" dirty="0" err="1">
                <a:solidFill>
                  <a:srgbClr val="000000"/>
                </a:solidFill>
                <a:hlinkClick r:id="rId3"/>
              </a:rPr>
              <a:t>untuk</a:t>
            </a:r>
            <a:r>
              <a:rPr lang="en-ID" sz="1100" dirty="0">
                <a:solidFill>
                  <a:srgbClr val="000000"/>
                </a:solidFill>
                <a:hlinkClick r:id="rId3"/>
              </a:rPr>
              <a:t> code Task 3</a:t>
            </a:r>
            <a:endParaRPr lang="en-ID" sz="1100" dirty="0">
              <a:solidFill>
                <a:srgbClr val="00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E47171-C8B5-8466-5974-006F294D77CA}"/>
              </a:ext>
            </a:extLst>
          </p:cNvPr>
          <p:cNvSpPr txBox="1"/>
          <p:nvPr/>
        </p:nvSpPr>
        <p:spPr>
          <a:xfrm>
            <a:off x="84000" y="717345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b="1" dirty="0" err="1">
                <a:highlight>
                  <a:srgbClr val="FFFFFF"/>
                </a:highlight>
                <a:latin typeface="Dosis" pitchFamily="2" charset="0"/>
              </a:rPr>
              <a:t>Sebelum</a:t>
            </a:r>
            <a:r>
              <a:rPr lang="en-ID" b="1" dirty="0">
                <a:highlight>
                  <a:srgbClr val="FFFFFF"/>
                </a:highlight>
                <a:latin typeface="Dosis" pitchFamily="2" charset="0"/>
              </a:rPr>
              <a:t> Standardization (</a:t>
            </a:r>
            <a:r>
              <a:rPr lang="en-ID" b="1" dirty="0" err="1">
                <a:highlight>
                  <a:srgbClr val="FFFFFF"/>
                </a:highlight>
                <a:latin typeface="Dosis" pitchFamily="2" charset="0"/>
              </a:rPr>
              <a:t>Sesudah</a:t>
            </a:r>
            <a:r>
              <a:rPr lang="en-ID" b="1" dirty="0">
                <a:highlight>
                  <a:srgbClr val="FFFFFF"/>
                </a:highlight>
                <a:latin typeface="Dosis" pitchFamily="2" charset="0"/>
              </a:rPr>
              <a:t> hyperparameter tuning)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B91633-16EE-4136-333B-166000E1C0CA}"/>
              </a:ext>
            </a:extLst>
          </p:cNvPr>
          <p:cNvSpPr txBox="1"/>
          <p:nvPr/>
        </p:nvSpPr>
        <p:spPr>
          <a:xfrm>
            <a:off x="6725057" y="4843028"/>
            <a:ext cx="24582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dirty="0" err="1">
                <a:hlinkClick r:id="rId3"/>
              </a:rPr>
              <a:t>Klik</a:t>
            </a:r>
            <a:r>
              <a:rPr lang="en-ID" dirty="0">
                <a:hlinkClick r:id="rId3"/>
              </a:rPr>
              <a:t> </a:t>
            </a:r>
            <a:r>
              <a:rPr lang="en-ID" dirty="0" err="1">
                <a:hlinkClick r:id="rId3"/>
              </a:rPr>
              <a:t>disini</a:t>
            </a:r>
            <a:r>
              <a:rPr lang="en-ID" dirty="0">
                <a:hlinkClick r:id="rId3"/>
              </a:rPr>
              <a:t> </a:t>
            </a:r>
            <a:r>
              <a:rPr lang="en-ID" dirty="0" err="1">
                <a:hlinkClick r:id="rId3"/>
              </a:rPr>
              <a:t>untuk</a:t>
            </a:r>
            <a:r>
              <a:rPr lang="en-ID" dirty="0">
                <a:hlinkClick r:id="rId3"/>
              </a:rPr>
              <a:t> code Task 3</a:t>
            </a:r>
            <a:endParaRPr lang="en-ID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C552E40-40A5-9CDD-DC84-1579C1FDA6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90" y="1180412"/>
            <a:ext cx="3803410" cy="3042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D3FBC71-0E2E-C7CE-DA9F-5256FE2E38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974" y="4319982"/>
            <a:ext cx="1062769" cy="732449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9683B163-65EA-5612-AB9F-4658DD1BB8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3065" y="1180412"/>
            <a:ext cx="3914842" cy="3139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8F41F4C-BE2D-29C6-9A6C-5A01255C3E2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34557" y="4408452"/>
            <a:ext cx="1027626" cy="643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0902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7"/>
          <p:cNvSpPr txBox="1">
            <a:spLocks noGrp="1"/>
          </p:cNvSpPr>
          <p:nvPr>
            <p:ph type="title"/>
          </p:nvPr>
        </p:nvSpPr>
        <p:spPr>
          <a:xfrm>
            <a:off x="0" y="-12175"/>
            <a:ext cx="786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chemeClr val="dk1"/>
              </a:buClr>
              <a:buSzPts val="990"/>
            </a:pPr>
            <a:r>
              <a:rPr lang="en-ID" sz="2220" b="1" dirty="0">
                <a:latin typeface="Roboto"/>
                <a:ea typeface="Roboto"/>
                <a:cs typeface="Roboto"/>
              </a:rPr>
              <a:t>Data </a:t>
            </a:r>
            <a:r>
              <a:rPr lang="en-ID" sz="2220" b="1" dirty="0" err="1">
                <a:latin typeface="Roboto"/>
                <a:ea typeface="Roboto"/>
                <a:cs typeface="Roboto"/>
              </a:rPr>
              <a:t>Modeling</a:t>
            </a:r>
            <a:endParaRPr lang="en-ID" sz="2220" b="1" dirty="0">
              <a:latin typeface="Roboto"/>
              <a:ea typeface="Roboto"/>
              <a:cs typeface="Roboto"/>
            </a:endParaRPr>
          </a:p>
        </p:txBody>
      </p:sp>
      <p:sp>
        <p:nvSpPr>
          <p:cNvPr id="115" name="Google Shape;115;p27"/>
          <p:cNvSpPr txBox="1"/>
          <p:nvPr/>
        </p:nvSpPr>
        <p:spPr>
          <a:xfrm>
            <a:off x="6725057" y="6011778"/>
            <a:ext cx="2305504" cy="35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100" dirty="0" err="1">
                <a:solidFill>
                  <a:srgbClr val="000000"/>
                </a:solidFill>
                <a:hlinkClick r:id="rId3"/>
              </a:rPr>
              <a:t>Klik</a:t>
            </a:r>
            <a:r>
              <a:rPr lang="en-ID" sz="1100" dirty="0">
                <a:solidFill>
                  <a:srgbClr val="000000"/>
                </a:solidFill>
                <a:hlinkClick r:id="rId3"/>
              </a:rPr>
              <a:t> </a:t>
            </a:r>
            <a:r>
              <a:rPr lang="en-ID" sz="1100" dirty="0" err="1">
                <a:solidFill>
                  <a:srgbClr val="000000"/>
                </a:solidFill>
                <a:hlinkClick r:id="rId3"/>
              </a:rPr>
              <a:t>disini</a:t>
            </a:r>
            <a:r>
              <a:rPr lang="en-ID" sz="1100" dirty="0">
                <a:solidFill>
                  <a:srgbClr val="000000"/>
                </a:solidFill>
                <a:hlinkClick r:id="rId3"/>
              </a:rPr>
              <a:t> </a:t>
            </a:r>
            <a:r>
              <a:rPr lang="en-ID" sz="1100" dirty="0" err="1">
                <a:solidFill>
                  <a:srgbClr val="000000"/>
                </a:solidFill>
                <a:hlinkClick r:id="rId3"/>
              </a:rPr>
              <a:t>untuk</a:t>
            </a:r>
            <a:r>
              <a:rPr lang="en-ID" sz="1100" dirty="0">
                <a:solidFill>
                  <a:srgbClr val="000000"/>
                </a:solidFill>
                <a:hlinkClick r:id="rId3"/>
              </a:rPr>
              <a:t> code Task 3</a:t>
            </a:r>
            <a:endParaRPr lang="en-ID" sz="1100" dirty="0">
              <a:solidFill>
                <a:srgbClr val="00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E47171-C8B5-8466-5974-006F294D77CA}"/>
              </a:ext>
            </a:extLst>
          </p:cNvPr>
          <p:cNvSpPr txBox="1"/>
          <p:nvPr/>
        </p:nvSpPr>
        <p:spPr>
          <a:xfrm>
            <a:off x="84000" y="717345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b="1" dirty="0" err="1">
                <a:highlight>
                  <a:srgbClr val="FFFFFF"/>
                </a:highlight>
                <a:latin typeface="Dosis" pitchFamily="2" charset="0"/>
              </a:rPr>
              <a:t>Analisis</a:t>
            </a:r>
            <a:r>
              <a:rPr lang="en-ID" b="1" dirty="0">
                <a:highlight>
                  <a:srgbClr val="FFFFFF"/>
                </a:highlight>
                <a:latin typeface="Dosis" pitchFamily="2" charset="0"/>
              </a:rPr>
              <a:t> Hasil </a:t>
            </a:r>
            <a:r>
              <a:rPr lang="en-ID" b="1" dirty="0" err="1">
                <a:highlight>
                  <a:srgbClr val="FFFFFF"/>
                </a:highlight>
                <a:latin typeface="Dosis" pitchFamily="2" charset="0"/>
              </a:rPr>
              <a:t>Setelah</a:t>
            </a:r>
            <a:r>
              <a:rPr lang="en-ID" b="1" dirty="0">
                <a:highlight>
                  <a:srgbClr val="FFFFFF"/>
                </a:highlight>
                <a:latin typeface="Dosis" pitchFamily="2" charset="0"/>
              </a:rPr>
              <a:t> Hyperparameter Tuning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B91633-16EE-4136-333B-166000E1C0CA}"/>
              </a:ext>
            </a:extLst>
          </p:cNvPr>
          <p:cNvSpPr txBox="1"/>
          <p:nvPr/>
        </p:nvSpPr>
        <p:spPr>
          <a:xfrm>
            <a:off x="6725057" y="4843028"/>
            <a:ext cx="24582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dirty="0" err="1">
                <a:hlinkClick r:id="rId3"/>
              </a:rPr>
              <a:t>Klik</a:t>
            </a:r>
            <a:r>
              <a:rPr lang="en-ID" dirty="0">
                <a:hlinkClick r:id="rId3"/>
              </a:rPr>
              <a:t> </a:t>
            </a:r>
            <a:r>
              <a:rPr lang="en-ID" dirty="0" err="1">
                <a:hlinkClick r:id="rId3"/>
              </a:rPr>
              <a:t>disini</a:t>
            </a:r>
            <a:r>
              <a:rPr lang="en-ID" dirty="0">
                <a:hlinkClick r:id="rId3"/>
              </a:rPr>
              <a:t> </a:t>
            </a:r>
            <a:r>
              <a:rPr lang="en-ID" dirty="0" err="1">
                <a:hlinkClick r:id="rId3"/>
              </a:rPr>
              <a:t>untuk</a:t>
            </a:r>
            <a:r>
              <a:rPr lang="en-ID" dirty="0">
                <a:hlinkClick r:id="rId3"/>
              </a:rPr>
              <a:t> code Task 3</a:t>
            </a:r>
            <a:endParaRPr lang="en-ID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A4260A-6586-BA36-94A7-64AF3A0D5216}"/>
              </a:ext>
            </a:extLst>
          </p:cNvPr>
          <p:cNvSpPr txBox="1"/>
          <p:nvPr/>
        </p:nvSpPr>
        <p:spPr>
          <a:xfrm>
            <a:off x="184246" y="1103245"/>
            <a:ext cx="3413719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ID" sz="1200" dirty="0">
              <a:latin typeface="Dosis" pitchFamily="2" charset="0"/>
            </a:endParaRPr>
          </a:p>
          <a:p>
            <a:r>
              <a:rPr lang="en-ID" sz="1200" b="1" dirty="0">
                <a:latin typeface="Dosis" pitchFamily="2" charset="0"/>
              </a:rPr>
              <a:t>Logistic Regression: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D" sz="1200" dirty="0" err="1">
                <a:latin typeface="Dosis" pitchFamily="2" charset="0"/>
              </a:rPr>
              <a:t>Peningkatan</a:t>
            </a:r>
            <a:r>
              <a:rPr lang="en-ID" sz="1200" dirty="0">
                <a:latin typeface="Dosis" pitchFamily="2" charset="0"/>
              </a:rPr>
              <a:t>: </a:t>
            </a:r>
            <a:r>
              <a:rPr lang="en-ID" sz="1200" dirty="0" err="1">
                <a:latin typeface="Dosis" pitchFamily="2" charset="0"/>
              </a:rPr>
              <a:t>Akurasi</a:t>
            </a:r>
            <a:r>
              <a:rPr lang="en-ID" sz="1200" dirty="0">
                <a:latin typeface="Dosis" pitchFamily="2" charset="0"/>
              </a:rPr>
              <a:t> uji naik </a:t>
            </a:r>
            <a:r>
              <a:rPr lang="en-ID" sz="1200" dirty="0" err="1">
                <a:latin typeface="Dosis" pitchFamily="2" charset="0"/>
              </a:rPr>
              <a:t>dari</a:t>
            </a:r>
            <a:r>
              <a:rPr lang="en-ID" sz="1200" dirty="0">
                <a:latin typeface="Dosis" pitchFamily="2" charset="0"/>
              </a:rPr>
              <a:t> 92% </a:t>
            </a:r>
            <a:r>
              <a:rPr lang="en-ID" sz="1200" dirty="0" err="1">
                <a:latin typeface="Dosis" pitchFamily="2" charset="0"/>
              </a:rPr>
              <a:t>ke</a:t>
            </a:r>
            <a:r>
              <a:rPr lang="en-ID" sz="1200" dirty="0">
                <a:latin typeface="Dosis" pitchFamily="2" charset="0"/>
              </a:rPr>
              <a:t> 95%, F1-Score </a:t>
            </a:r>
            <a:r>
              <a:rPr lang="en-ID" sz="1200" dirty="0" err="1">
                <a:latin typeface="Dosis" pitchFamily="2" charset="0"/>
              </a:rPr>
              <a:t>dari</a:t>
            </a:r>
            <a:r>
              <a:rPr lang="en-ID" sz="1200" dirty="0">
                <a:latin typeface="Dosis" pitchFamily="2" charset="0"/>
              </a:rPr>
              <a:t> 92% </a:t>
            </a:r>
            <a:r>
              <a:rPr lang="en-ID" sz="1200" dirty="0" err="1">
                <a:latin typeface="Dosis" pitchFamily="2" charset="0"/>
              </a:rPr>
              <a:t>ke</a:t>
            </a:r>
            <a:r>
              <a:rPr lang="en-ID" sz="1200" dirty="0">
                <a:latin typeface="Dosis" pitchFamily="2" charset="0"/>
              </a:rPr>
              <a:t> 95%, dan ROC AUC </a:t>
            </a:r>
            <a:r>
              <a:rPr lang="en-ID" sz="1200" dirty="0" err="1">
                <a:latin typeface="Dosis" pitchFamily="2" charset="0"/>
              </a:rPr>
              <a:t>meningkat</a:t>
            </a:r>
            <a:r>
              <a:rPr lang="en-ID" sz="1200" dirty="0">
                <a:latin typeface="Dosis" pitchFamily="2" charset="0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D" sz="1200" dirty="0">
                <a:latin typeface="Dosis" pitchFamily="2" charset="0"/>
              </a:rPr>
              <a:t> </a:t>
            </a:r>
            <a:r>
              <a:rPr lang="en-ID" sz="1200" dirty="0" err="1">
                <a:latin typeface="Dosis" pitchFamily="2" charset="0"/>
              </a:rPr>
              <a:t>Penurunan</a:t>
            </a:r>
            <a:r>
              <a:rPr lang="en-ID" sz="1200" dirty="0">
                <a:latin typeface="Dosis" pitchFamily="2" charset="0"/>
              </a:rPr>
              <a:t>: </a:t>
            </a:r>
            <a:r>
              <a:rPr lang="en-ID" sz="1200" dirty="0" err="1">
                <a:latin typeface="Dosis" pitchFamily="2" charset="0"/>
              </a:rPr>
              <a:t>Akurasi</a:t>
            </a:r>
            <a:r>
              <a:rPr lang="en-ID" sz="1200" dirty="0">
                <a:latin typeface="Dosis" pitchFamily="2" charset="0"/>
              </a:rPr>
              <a:t> cross-validation </a:t>
            </a:r>
            <a:r>
              <a:rPr lang="en-ID" sz="1200" dirty="0" err="1">
                <a:latin typeface="Dosis" pitchFamily="2" charset="0"/>
              </a:rPr>
              <a:t>sedikit</a:t>
            </a:r>
            <a:r>
              <a:rPr lang="en-ID" sz="1200" dirty="0">
                <a:latin typeface="Dosis" pitchFamily="2" charset="0"/>
              </a:rPr>
              <a:t> </a:t>
            </a:r>
            <a:r>
              <a:rPr lang="en-ID" sz="1200" dirty="0" err="1">
                <a:latin typeface="Dosis" pitchFamily="2" charset="0"/>
              </a:rPr>
              <a:t>turun</a:t>
            </a:r>
            <a:r>
              <a:rPr lang="en-ID" sz="1200" dirty="0">
                <a:latin typeface="Dosis" pitchFamily="2" charset="0"/>
              </a:rPr>
              <a:t> </a:t>
            </a:r>
            <a:r>
              <a:rPr lang="en-ID" sz="1200" dirty="0" err="1">
                <a:latin typeface="Dosis" pitchFamily="2" charset="0"/>
              </a:rPr>
              <a:t>ke</a:t>
            </a:r>
            <a:r>
              <a:rPr lang="en-ID" sz="1200" dirty="0">
                <a:latin typeface="Dosis" pitchFamily="2" charset="0"/>
              </a:rPr>
              <a:t> 92%.</a:t>
            </a:r>
          </a:p>
          <a:p>
            <a:endParaRPr lang="en-ID" sz="1200" dirty="0">
              <a:latin typeface="Dosis" pitchFamily="2" charset="0"/>
            </a:endParaRPr>
          </a:p>
          <a:p>
            <a:r>
              <a:rPr lang="en-ID" sz="1200" b="1" dirty="0">
                <a:latin typeface="Dosis" pitchFamily="2" charset="0"/>
              </a:rPr>
              <a:t>Decision Tree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D" sz="1200" dirty="0" err="1">
                <a:latin typeface="Dosis" pitchFamily="2" charset="0"/>
              </a:rPr>
              <a:t>Peningkatan</a:t>
            </a:r>
            <a:r>
              <a:rPr lang="en-ID" sz="1200" dirty="0">
                <a:latin typeface="Dosis" pitchFamily="2" charset="0"/>
              </a:rPr>
              <a:t>: </a:t>
            </a:r>
            <a:r>
              <a:rPr lang="en-ID" sz="1200" dirty="0" err="1">
                <a:latin typeface="Dosis" pitchFamily="2" charset="0"/>
              </a:rPr>
              <a:t>Akurasi</a:t>
            </a:r>
            <a:r>
              <a:rPr lang="en-ID" sz="1200" dirty="0">
                <a:latin typeface="Dosis" pitchFamily="2" charset="0"/>
              </a:rPr>
              <a:t> uji </a:t>
            </a:r>
            <a:r>
              <a:rPr lang="en-ID" sz="1200" dirty="0" err="1">
                <a:latin typeface="Dosis" pitchFamily="2" charset="0"/>
              </a:rPr>
              <a:t>turun</a:t>
            </a:r>
            <a:r>
              <a:rPr lang="en-ID" sz="1200" dirty="0">
                <a:latin typeface="Dosis" pitchFamily="2" charset="0"/>
              </a:rPr>
              <a:t> </a:t>
            </a:r>
            <a:r>
              <a:rPr lang="en-ID" sz="1200" dirty="0" err="1">
                <a:latin typeface="Dosis" pitchFamily="2" charset="0"/>
              </a:rPr>
              <a:t>dari</a:t>
            </a:r>
            <a:r>
              <a:rPr lang="en-ID" sz="1200" dirty="0">
                <a:latin typeface="Dosis" pitchFamily="2" charset="0"/>
              </a:rPr>
              <a:t> 94% </a:t>
            </a:r>
            <a:r>
              <a:rPr lang="en-ID" sz="1200" dirty="0" err="1">
                <a:latin typeface="Dosis" pitchFamily="2" charset="0"/>
              </a:rPr>
              <a:t>ke</a:t>
            </a:r>
            <a:r>
              <a:rPr lang="en-ID" sz="1200" dirty="0">
                <a:latin typeface="Dosis" pitchFamily="2" charset="0"/>
              </a:rPr>
              <a:t> 91%, ROC AUC </a:t>
            </a:r>
            <a:r>
              <a:rPr lang="en-ID" sz="1200" dirty="0" err="1">
                <a:latin typeface="Dosis" pitchFamily="2" charset="0"/>
              </a:rPr>
              <a:t>menurun</a:t>
            </a:r>
            <a:r>
              <a:rPr lang="en-ID" sz="1200" dirty="0">
                <a:latin typeface="Dosis" pitchFamily="2" charset="0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D" sz="1200" dirty="0" err="1">
                <a:latin typeface="Dosis" pitchFamily="2" charset="0"/>
              </a:rPr>
              <a:t>Penurunan</a:t>
            </a:r>
            <a:r>
              <a:rPr lang="en-ID" sz="1200" dirty="0">
                <a:latin typeface="Dosis" pitchFamily="2" charset="0"/>
              </a:rPr>
              <a:t>: F1-Score </a:t>
            </a:r>
            <a:r>
              <a:rPr lang="en-ID" sz="1200" dirty="0" err="1">
                <a:latin typeface="Dosis" pitchFamily="2" charset="0"/>
              </a:rPr>
              <a:t>stabil</a:t>
            </a:r>
            <a:r>
              <a:rPr lang="en-ID" sz="1200" dirty="0">
                <a:latin typeface="Dosis" pitchFamily="2" charset="0"/>
              </a:rPr>
              <a:t> di 91%, </a:t>
            </a:r>
            <a:r>
              <a:rPr lang="en-ID" sz="1200" dirty="0" err="1">
                <a:latin typeface="Dosis" pitchFamily="2" charset="0"/>
              </a:rPr>
              <a:t>akurasi</a:t>
            </a:r>
            <a:r>
              <a:rPr lang="en-ID" sz="1200" dirty="0">
                <a:latin typeface="Dosis" pitchFamily="2" charset="0"/>
              </a:rPr>
              <a:t> cross-validation </a:t>
            </a:r>
            <a:r>
              <a:rPr lang="en-ID" sz="1200" dirty="0" err="1">
                <a:latin typeface="Dosis" pitchFamily="2" charset="0"/>
              </a:rPr>
              <a:t>sedikit</a:t>
            </a:r>
            <a:r>
              <a:rPr lang="en-ID" sz="1200" dirty="0">
                <a:latin typeface="Dosis" pitchFamily="2" charset="0"/>
              </a:rPr>
              <a:t> </a:t>
            </a:r>
            <a:r>
              <a:rPr lang="en-ID" sz="1200" dirty="0" err="1">
                <a:latin typeface="Dosis" pitchFamily="2" charset="0"/>
              </a:rPr>
              <a:t>menurun</a:t>
            </a:r>
            <a:r>
              <a:rPr lang="en-ID" sz="1200" dirty="0">
                <a:latin typeface="Dosis" pitchFamily="2" charset="0"/>
              </a:rPr>
              <a:t>.</a:t>
            </a:r>
          </a:p>
          <a:p>
            <a:endParaRPr lang="en-ID" sz="1200" dirty="0">
              <a:latin typeface="Dosis" pitchFamily="2" charset="0"/>
            </a:endParaRPr>
          </a:p>
          <a:p>
            <a:r>
              <a:rPr lang="en-ID" sz="1200" b="1" dirty="0">
                <a:latin typeface="Dosis" pitchFamily="2" charset="0"/>
              </a:rPr>
              <a:t>Random Forest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D" sz="1200" dirty="0" err="1">
                <a:latin typeface="Dosis" pitchFamily="2" charset="0"/>
              </a:rPr>
              <a:t>Peningkatan</a:t>
            </a:r>
            <a:r>
              <a:rPr lang="en-ID" sz="1200" dirty="0">
                <a:latin typeface="Dosis" pitchFamily="2" charset="0"/>
              </a:rPr>
              <a:t>: </a:t>
            </a:r>
            <a:r>
              <a:rPr lang="en-ID" sz="1200" dirty="0" err="1">
                <a:latin typeface="Dosis" pitchFamily="2" charset="0"/>
              </a:rPr>
              <a:t>Akurasi</a:t>
            </a:r>
            <a:r>
              <a:rPr lang="en-ID" sz="1200" dirty="0">
                <a:latin typeface="Dosis" pitchFamily="2" charset="0"/>
              </a:rPr>
              <a:t> uji dan F1-Score </a:t>
            </a:r>
            <a:r>
              <a:rPr lang="en-ID" sz="1200" dirty="0" err="1">
                <a:latin typeface="Dosis" pitchFamily="2" charset="0"/>
              </a:rPr>
              <a:t>tetap</a:t>
            </a:r>
            <a:r>
              <a:rPr lang="en-ID" sz="1200" dirty="0">
                <a:latin typeface="Dosis" pitchFamily="2" charset="0"/>
              </a:rPr>
              <a:t> </a:t>
            </a:r>
            <a:r>
              <a:rPr lang="en-ID" sz="1200" dirty="0" err="1">
                <a:latin typeface="Dosis" pitchFamily="2" charset="0"/>
              </a:rPr>
              <a:t>tinggi</a:t>
            </a:r>
            <a:r>
              <a:rPr lang="en-ID" sz="1200" dirty="0">
                <a:latin typeface="Dosis" pitchFamily="2" charset="0"/>
              </a:rPr>
              <a:t> di 96%, ROC AUC sangat </a:t>
            </a:r>
            <a:r>
              <a:rPr lang="en-ID" sz="1200" dirty="0" err="1">
                <a:latin typeface="Dosis" pitchFamily="2" charset="0"/>
              </a:rPr>
              <a:t>tinggi</a:t>
            </a:r>
            <a:r>
              <a:rPr lang="en-ID" sz="1200" dirty="0">
                <a:latin typeface="Dosis" pitchFamily="2" charset="0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D" sz="1200" dirty="0" err="1">
                <a:latin typeface="Dosis" pitchFamily="2" charset="0"/>
              </a:rPr>
              <a:t>Stabilitas</a:t>
            </a:r>
            <a:r>
              <a:rPr lang="en-ID" sz="1200" dirty="0">
                <a:latin typeface="Dosis" pitchFamily="2" charset="0"/>
              </a:rPr>
              <a:t>: </a:t>
            </a:r>
            <a:r>
              <a:rPr lang="en-ID" sz="1200" dirty="0" err="1">
                <a:latin typeface="Dosis" pitchFamily="2" charset="0"/>
              </a:rPr>
              <a:t>Akurasi</a:t>
            </a:r>
            <a:r>
              <a:rPr lang="en-ID" sz="1200" dirty="0">
                <a:latin typeface="Dosis" pitchFamily="2" charset="0"/>
              </a:rPr>
              <a:t> cross-validation </a:t>
            </a:r>
            <a:r>
              <a:rPr lang="en-ID" sz="1200" dirty="0" err="1">
                <a:latin typeface="Dosis" pitchFamily="2" charset="0"/>
              </a:rPr>
              <a:t>sedikit</a:t>
            </a:r>
            <a:r>
              <a:rPr lang="en-ID" sz="1200" dirty="0">
                <a:latin typeface="Dosis" pitchFamily="2" charset="0"/>
              </a:rPr>
              <a:t> </a:t>
            </a:r>
            <a:r>
              <a:rPr lang="en-ID" sz="1200" dirty="0" err="1">
                <a:latin typeface="Dosis" pitchFamily="2" charset="0"/>
              </a:rPr>
              <a:t>turun</a:t>
            </a:r>
            <a:r>
              <a:rPr lang="en-ID" sz="1200" dirty="0">
                <a:latin typeface="Dosis" pitchFamily="2" charset="0"/>
              </a:rPr>
              <a:t> </a:t>
            </a:r>
            <a:r>
              <a:rPr lang="en-ID" sz="1200" dirty="0" err="1">
                <a:latin typeface="Dosis" pitchFamily="2" charset="0"/>
              </a:rPr>
              <a:t>ke</a:t>
            </a:r>
            <a:r>
              <a:rPr lang="en-ID" sz="1200" dirty="0">
                <a:latin typeface="Dosis" pitchFamily="2" charset="0"/>
              </a:rPr>
              <a:t> 95%.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FB3AD01-6555-BD71-00B0-9461DAC1F954}"/>
              </a:ext>
            </a:extLst>
          </p:cNvPr>
          <p:cNvSpPr txBox="1"/>
          <p:nvPr/>
        </p:nvSpPr>
        <p:spPr>
          <a:xfrm>
            <a:off x="4197626" y="1025122"/>
            <a:ext cx="4591878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ID" sz="1200" dirty="0">
              <a:latin typeface="Dosis" pitchFamily="2" charset="0"/>
            </a:endParaRPr>
          </a:p>
          <a:p>
            <a:r>
              <a:rPr lang="en-ID" sz="1200" b="1" dirty="0">
                <a:latin typeface="Dosis" pitchFamily="2" charset="0"/>
              </a:rPr>
              <a:t>K-Nearest </a:t>
            </a:r>
            <a:r>
              <a:rPr lang="en-ID" sz="1200" b="1" dirty="0" err="1">
                <a:latin typeface="Dosis" pitchFamily="2" charset="0"/>
              </a:rPr>
              <a:t>Neighbors</a:t>
            </a:r>
            <a:r>
              <a:rPr lang="en-ID" sz="1200" b="1" dirty="0">
                <a:latin typeface="Dosis" pitchFamily="2" charset="0"/>
              </a:rPr>
              <a:t> (KNN)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D" sz="1200" dirty="0" err="1">
                <a:latin typeface="Dosis" pitchFamily="2" charset="0"/>
              </a:rPr>
              <a:t>Stabilitas</a:t>
            </a:r>
            <a:r>
              <a:rPr lang="en-ID" sz="1200" dirty="0">
                <a:latin typeface="Dosis" pitchFamily="2" charset="0"/>
              </a:rPr>
              <a:t>: </a:t>
            </a:r>
            <a:r>
              <a:rPr lang="en-ID" sz="1200" dirty="0" err="1">
                <a:latin typeface="Dosis" pitchFamily="2" charset="0"/>
              </a:rPr>
              <a:t>Akurasi</a:t>
            </a:r>
            <a:r>
              <a:rPr lang="en-ID" sz="1200" dirty="0">
                <a:latin typeface="Dosis" pitchFamily="2" charset="0"/>
              </a:rPr>
              <a:t> uji </a:t>
            </a:r>
            <a:r>
              <a:rPr lang="en-ID" sz="1200" dirty="0" err="1">
                <a:latin typeface="Dosis" pitchFamily="2" charset="0"/>
              </a:rPr>
              <a:t>tetap</a:t>
            </a:r>
            <a:r>
              <a:rPr lang="en-ID" sz="1200" dirty="0">
                <a:latin typeface="Dosis" pitchFamily="2" charset="0"/>
              </a:rPr>
              <a:t> </a:t>
            </a:r>
            <a:r>
              <a:rPr lang="en-ID" sz="1200" dirty="0" err="1">
                <a:latin typeface="Dosis" pitchFamily="2" charset="0"/>
              </a:rPr>
              <a:t>rendah</a:t>
            </a:r>
            <a:r>
              <a:rPr lang="en-ID" sz="1200" dirty="0">
                <a:latin typeface="Dosis" pitchFamily="2" charset="0"/>
              </a:rPr>
              <a:t> di 67%, F1-Score di 61%, ROC AUC </a:t>
            </a:r>
            <a:r>
              <a:rPr lang="en-ID" sz="1200" dirty="0" err="1">
                <a:latin typeface="Dosis" pitchFamily="2" charset="0"/>
              </a:rPr>
              <a:t>sedikit</a:t>
            </a:r>
            <a:r>
              <a:rPr lang="en-ID" sz="1200" dirty="0">
                <a:latin typeface="Dosis" pitchFamily="2" charset="0"/>
              </a:rPr>
              <a:t> </a:t>
            </a:r>
            <a:r>
              <a:rPr lang="en-ID" sz="1200" dirty="0" err="1">
                <a:latin typeface="Dosis" pitchFamily="2" charset="0"/>
              </a:rPr>
              <a:t>meningkat</a:t>
            </a:r>
            <a:r>
              <a:rPr lang="en-ID" sz="1200" dirty="0">
                <a:latin typeface="Dosis" pitchFamily="2" charset="0"/>
              </a:rPr>
              <a:t>.</a:t>
            </a:r>
          </a:p>
          <a:p>
            <a:endParaRPr lang="en-ID" sz="1200" dirty="0">
              <a:latin typeface="Dosis" pitchFamily="2" charset="0"/>
            </a:endParaRPr>
          </a:p>
          <a:p>
            <a:r>
              <a:rPr lang="en-ID" sz="1200" b="1" dirty="0">
                <a:latin typeface="Dosis" pitchFamily="2" charset="0"/>
              </a:rPr>
              <a:t>Gradient Boosting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D" sz="1200" dirty="0" err="1">
                <a:latin typeface="Dosis" pitchFamily="2" charset="0"/>
              </a:rPr>
              <a:t>Peningkatan</a:t>
            </a:r>
            <a:r>
              <a:rPr lang="en-ID" sz="1200" dirty="0">
                <a:latin typeface="Dosis" pitchFamily="2" charset="0"/>
              </a:rPr>
              <a:t>: </a:t>
            </a:r>
            <a:r>
              <a:rPr lang="en-ID" sz="1200" dirty="0" err="1">
                <a:latin typeface="Dosis" pitchFamily="2" charset="0"/>
              </a:rPr>
              <a:t>Akurasi</a:t>
            </a:r>
            <a:r>
              <a:rPr lang="en-ID" sz="1200" dirty="0">
                <a:latin typeface="Dosis" pitchFamily="2" charset="0"/>
              </a:rPr>
              <a:t> uji dan F1-Score sangat </a:t>
            </a:r>
            <a:r>
              <a:rPr lang="en-ID" sz="1200" dirty="0" err="1">
                <a:latin typeface="Dosis" pitchFamily="2" charset="0"/>
              </a:rPr>
              <a:t>tinggi</a:t>
            </a:r>
            <a:r>
              <a:rPr lang="en-ID" sz="1200" dirty="0">
                <a:latin typeface="Dosis" pitchFamily="2" charset="0"/>
              </a:rPr>
              <a:t> di 97%, ROC AUC sangat </a:t>
            </a:r>
            <a:r>
              <a:rPr lang="en-ID" sz="1200" dirty="0" err="1">
                <a:latin typeface="Dosis" pitchFamily="2" charset="0"/>
              </a:rPr>
              <a:t>tinggi</a:t>
            </a:r>
            <a:r>
              <a:rPr lang="en-ID" sz="1200" dirty="0">
                <a:latin typeface="Dosis" pitchFamily="2" charset="0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D" sz="1200" dirty="0" err="1">
                <a:latin typeface="Dosis" pitchFamily="2" charset="0"/>
              </a:rPr>
              <a:t>Stabilitas</a:t>
            </a:r>
            <a:r>
              <a:rPr lang="en-ID" sz="1200" dirty="0">
                <a:latin typeface="Dosis" pitchFamily="2" charset="0"/>
              </a:rPr>
              <a:t>: </a:t>
            </a:r>
            <a:r>
              <a:rPr lang="en-ID" sz="1200" dirty="0" err="1">
                <a:latin typeface="Dosis" pitchFamily="2" charset="0"/>
              </a:rPr>
              <a:t>Akurasi</a:t>
            </a:r>
            <a:r>
              <a:rPr lang="en-ID" sz="1200" dirty="0">
                <a:latin typeface="Dosis" pitchFamily="2" charset="0"/>
              </a:rPr>
              <a:t> cross-validation </a:t>
            </a:r>
            <a:r>
              <a:rPr lang="en-ID" sz="1200" dirty="0" err="1">
                <a:latin typeface="Dosis" pitchFamily="2" charset="0"/>
              </a:rPr>
              <a:t>tetap</a:t>
            </a:r>
            <a:r>
              <a:rPr lang="en-ID" sz="1200" dirty="0">
                <a:latin typeface="Dosis" pitchFamily="2" charset="0"/>
              </a:rPr>
              <a:t> </a:t>
            </a:r>
            <a:r>
              <a:rPr lang="en-ID" sz="1200" dirty="0" err="1">
                <a:latin typeface="Dosis" pitchFamily="2" charset="0"/>
              </a:rPr>
              <a:t>tinggi</a:t>
            </a:r>
            <a:r>
              <a:rPr lang="en-ID" sz="1200" dirty="0">
                <a:latin typeface="Dosis" pitchFamily="2" charset="0"/>
              </a:rPr>
              <a:t> di 95%.</a:t>
            </a:r>
          </a:p>
          <a:p>
            <a:endParaRPr lang="en-ID" sz="1200" dirty="0">
              <a:latin typeface="Dosis" pitchFamily="2" charset="0"/>
            </a:endParaRPr>
          </a:p>
          <a:p>
            <a:r>
              <a:rPr lang="en-ID" sz="1200" b="1" dirty="0" err="1">
                <a:latin typeface="Dosis" pitchFamily="2" charset="0"/>
              </a:rPr>
              <a:t>XGBoost</a:t>
            </a:r>
            <a:endParaRPr lang="en-ID" sz="1200" b="1" dirty="0">
              <a:latin typeface="Dosis" pitchFamily="2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D" sz="1200" dirty="0" err="1">
                <a:latin typeface="Dosis" pitchFamily="2" charset="0"/>
              </a:rPr>
              <a:t>Peningkatan</a:t>
            </a:r>
            <a:r>
              <a:rPr lang="en-ID" sz="1200" dirty="0">
                <a:latin typeface="Dosis" pitchFamily="2" charset="0"/>
              </a:rPr>
              <a:t>: </a:t>
            </a:r>
            <a:r>
              <a:rPr lang="en-ID" sz="1200" dirty="0" err="1">
                <a:latin typeface="Dosis" pitchFamily="2" charset="0"/>
              </a:rPr>
              <a:t>Akurasi</a:t>
            </a:r>
            <a:r>
              <a:rPr lang="en-ID" sz="1200" dirty="0">
                <a:latin typeface="Dosis" pitchFamily="2" charset="0"/>
              </a:rPr>
              <a:t> uji dan F1-Score sangat </a:t>
            </a:r>
            <a:r>
              <a:rPr lang="en-ID" sz="1200" dirty="0" err="1">
                <a:latin typeface="Dosis" pitchFamily="2" charset="0"/>
              </a:rPr>
              <a:t>tinggi</a:t>
            </a:r>
            <a:r>
              <a:rPr lang="en-ID" sz="1200" dirty="0">
                <a:latin typeface="Dosis" pitchFamily="2" charset="0"/>
              </a:rPr>
              <a:t> di 97%, ROC AUC sangat </a:t>
            </a:r>
            <a:r>
              <a:rPr lang="en-ID" sz="1200" dirty="0" err="1">
                <a:latin typeface="Dosis" pitchFamily="2" charset="0"/>
              </a:rPr>
              <a:t>tinggi</a:t>
            </a:r>
            <a:r>
              <a:rPr lang="en-ID" sz="1200" dirty="0">
                <a:latin typeface="Dosis" pitchFamily="2" charset="0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D" sz="1200" dirty="0" err="1">
                <a:latin typeface="Dosis" pitchFamily="2" charset="0"/>
              </a:rPr>
              <a:t>Stabilitas</a:t>
            </a:r>
            <a:r>
              <a:rPr lang="en-ID" sz="1200" dirty="0">
                <a:latin typeface="Dosis" pitchFamily="2" charset="0"/>
              </a:rPr>
              <a:t>: </a:t>
            </a:r>
            <a:r>
              <a:rPr lang="en-ID" sz="1200" dirty="0" err="1">
                <a:latin typeface="Dosis" pitchFamily="2" charset="0"/>
              </a:rPr>
              <a:t>Akurasi</a:t>
            </a:r>
            <a:r>
              <a:rPr lang="en-ID" sz="1200" dirty="0">
                <a:latin typeface="Dosis" pitchFamily="2" charset="0"/>
              </a:rPr>
              <a:t> cross-validation </a:t>
            </a:r>
            <a:r>
              <a:rPr lang="en-ID" sz="1200" dirty="0" err="1">
                <a:latin typeface="Dosis" pitchFamily="2" charset="0"/>
              </a:rPr>
              <a:t>tetap</a:t>
            </a:r>
            <a:r>
              <a:rPr lang="en-ID" sz="1200" dirty="0">
                <a:latin typeface="Dosis" pitchFamily="2" charset="0"/>
              </a:rPr>
              <a:t> </a:t>
            </a:r>
            <a:r>
              <a:rPr lang="en-ID" sz="1200" dirty="0" err="1">
                <a:latin typeface="Dosis" pitchFamily="2" charset="0"/>
              </a:rPr>
              <a:t>tinggi</a:t>
            </a:r>
            <a:r>
              <a:rPr lang="en-ID" sz="1200" dirty="0">
                <a:latin typeface="Dosis" pitchFamily="2" charset="0"/>
              </a:rPr>
              <a:t> di 96%.</a:t>
            </a:r>
          </a:p>
        </p:txBody>
      </p:sp>
    </p:spTree>
    <p:extLst>
      <p:ext uri="{BB962C8B-B14F-4D97-AF65-F5344CB8AC3E}">
        <p14:creationId xmlns:p14="http://schemas.microsoft.com/office/powerpoint/2010/main" val="22104853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7"/>
          <p:cNvSpPr txBox="1">
            <a:spLocks noGrp="1"/>
          </p:cNvSpPr>
          <p:nvPr>
            <p:ph type="title"/>
          </p:nvPr>
        </p:nvSpPr>
        <p:spPr>
          <a:xfrm>
            <a:off x="0" y="-12175"/>
            <a:ext cx="786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chemeClr val="dk1"/>
              </a:buClr>
              <a:buSzPts val="990"/>
            </a:pPr>
            <a:r>
              <a:rPr lang="en-ID" sz="2220" b="1" dirty="0">
                <a:latin typeface="Roboto"/>
                <a:ea typeface="Roboto"/>
                <a:cs typeface="Roboto"/>
              </a:rPr>
              <a:t>Data </a:t>
            </a:r>
            <a:r>
              <a:rPr lang="en-ID" sz="2220" b="1" dirty="0" err="1">
                <a:latin typeface="Roboto"/>
                <a:ea typeface="Roboto"/>
                <a:cs typeface="Roboto"/>
              </a:rPr>
              <a:t>Modeling</a:t>
            </a:r>
            <a:endParaRPr lang="en-ID" sz="2220" b="1" dirty="0">
              <a:latin typeface="Roboto"/>
              <a:ea typeface="Roboto"/>
              <a:cs typeface="Roboto"/>
            </a:endParaRPr>
          </a:p>
        </p:txBody>
      </p:sp>
      <p:sp>
        <p:nvSpPr>
          <p:cNvPr id="115" name="Google Shape;115;p27"/>
          <p:cNvSpPr txBox="1"/>
          <p:nvPr/>
        </p:nvSpPr>
        <p:spPr>
          <a:xfrm>
            <a:off x="6725057" y="6011778"/>
            <a:ext cx="2305504" cy="35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100" dirty="0" err="1">
                <a:solidFill>
                  <a:srgbClr val="000000"/>
                </a:solidFill>
                <a:hlinkClick r:id="rId3"/>
              </a:rPr>
              <a:t>Klik</a:t>
            </a:r>
            <a:r>
              <a:rPr lang="en-ID" sz="1100" dirty="0">
                <a:solidFill>
                  <a:srgbClr val="000000"/>
                </a:solidFill>
                <a:hlinkClick r:id="rId3"/>
              </a:rPr>
              <a:t> </a:t>
            </a:r>
            <a:r>
              <a:rPr lang="en-ID" sz="1100" dirty="0" err="1">
                <a:solidFill>
                  <a:srgbClr val="000000"/>
                </a:solidFill>
                <a:hlinkClick r:id="rId3"/>
              </a:rPr>
              <a:t>disini</a:t>
            </a:r>
            <a:r>
              <a:rPr lang="en-ID" sz="1100" dirty="0">
                <a:solidFill>
                  <a:srgbClr val="000000"/>
                </a:solidFill>
                <a:hlinkClick r:id="rId3"/>
              </a:rPr>
              <a:t> </a:t>
            </a:r>
            <a:r>
              <a:rPr lang="en-ID" sz="1100" dirty="0" err="1">
                <a:solidFill>
                  <a:srgbClr val="000000"/>
                </a:solidFill>
                <a:hlinkClick r:id="rId3"/>
              </a:rPr>
              <a:t>untuk</a:t>
            </a:r>
            <a:r>
              <a:rPr lang="en-ID" sz="1100" dirty="0">
                <a:solidFill>
                  <a:srgbClr val="000000"/>
                </a:solidFill>
                <a:hlinkClick r:id="rId3"/>
              </a:rPr>
              <a:t> code Task 3</a:t>
            </a:r>
            <a:endParaRPr lang="en-ID" sz="1100" dirty="0">
              <a:solidFill>
                <a:srgbClr val="00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E47171-C8B5-8466-5974-006F294D77CA}"/>
              </a:ext>
            </a:extLst>
          </p:cNvPr>
          <p:cNvSpPr txBox="1"/>
          <p:nvPr/>
        </p:nvSpPr>
        <p:spPr>
          <a:xfrm>
            <a:off x="84000" y="717345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b="1" dirty="0" err="1">
                <a:highlight>
                  <a:srgbClr val="FFFFFF"/>
                </a:highlight>
                <a:latin typeface="Dosis" pitchFamily="2" charset="0"/>
              </a:rPr>
              <a:t>Setelah</a:t>
            </a:r>
            <a:r>
              <a:rPr lang="en-ID" b="1" dirty="0">
                <a:highlight>
                  <a:srgbClr val="FFFFFF"/>
                </a:highlight>
                <a:latin typeface="Dosis" pitchFamily="2" charset="0"/>
              </a:rPr>
              <a:t> Standardization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B91633-16EE-4136-333B-166000E1C0CA}"/>
              </a:ext>
            </a:extLst>
          </p:cNvPr>
          <p:cNvSpPr txBox="1"/>
          <p:nvPr/>
        </p:nvSpPr>
        <p:spPr>
          <a:xfrm>
            <a:off x="6725057" y="4843028"/>
            <a:ext cx="24582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dirty="0" err="1">
                <a:hlinkClick r:id="rId3"/>
              </a:rPr>
              <a:t>Klik</a:t>
            </a:r>
            <a:r>
              <a:rPr lang="en-ID" dirty="0">
                <a:hlinkClick r:id="rId3"/>
              </a:rPr>
              <a:t> </a:t>
            </a:r>
            <a:r>
              <a:rPr lang="en-ID" dirty="0" err="1">
                <a:hlinkClick r:id="rId3"/>
              </a:rPr>
              <a:t>disini</a:t>
            </a:r>
            <a:r>
              <a:rPr lang="en-ID" dirty="0">
                <a:hlinkClick r:id="rId3"/>
              </a:rPr>
              <a:t> </a:t>
            </a:r>
            <a:r>
              <a:rPr lang="en-ID" dirty="0" err="1">
                <a:hlinkClick r:id="rId3"/>
              </a:rPr>
              <a:t>untuk</a:t>
            </a:r>
            <a:r>
              <a:rPr lang="en-ID" dirty="0">
                <a:hlinkClick r:id="rId3"/>
              </a:rPr>
              <a:t> code Task 3</a:t>
            </a:r>
            <a:endParaRPr lang="en-ID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197804F-0E85-1418-3125-44F19CBD7D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375" y="1298587"/>
            <a:ext cx="3562625" cy="3439066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85A7E52-6D44-D381-6B46-0B7E136A67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3192" y="1345033"/>
            <a:ext cx="4403730" cy="3346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30902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7"/>
          <p:cNvSpPr txBox="1">
            <a:spLocks noGrp="1"/>
          </p:cNvSpPr>
          <p:nvPr>
            <p:ph type="title"/>
          </p:nvPr>
        </p:nvSpPr>
        <p:spPr>
          <a:xfrm>
            <a:off x="0" y="-12175"/>
            <a:ext cx="786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chemeClr val="dk1"/>
              </a:buClr>
              <a:buSzPts val="990"/>
            </a:pPr>
            <a:r>
              <a:rPr lang="en-ID" sz="2220" b="1" dirty="0">
                <a:latin typeface="Roboto"/>
                <a:ea typeface="Roboto"/>
                <a:cs typeface="Roboto"/>
              </a:rPr>
              <a:t>Data </a:t>
            </a:r>
            <a:r>
              <a:rPr lang="en-ID" sz="2220" b="1" dirty="0" err="1">
                <a:latin typeface="Roboto"/>
                <a:ea typeface="Roboto"/>
                <a:cs typeface="Roboto"/>
              </a:rPr>
              <a:t>Modeling</a:t>
            </a:r>
            <a:endParaRPr lang="en-ID" sz="2220" b="1" dirty="0">
              <a:latin typeface="Roboto"/>
              <a:ea typeface="Roboto"/>
              <a:cs typeface="Roboto"/>
            </a:endParaRPr>
          </a:p>
        </p:txBody>
      </p:sp>
      <p:sp>
        <p:nvSpPr>
          <p:cNvPr id="115" name="Google Shape;115;p27"/>
          <p:cNvSpPr txBox="1"/>
          <p:nvPr/>
        </p:nvSpPr>
        <p:spPr>
          <a:xfrm>
            <a:off x="6725057" y="6011778"/>
            <a:ext cx="2305504" cy="35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100" dirty="0" err="1">
                <a:solidFill>
                  <a:srgbClr val="000000"/>
                </a:solidFill>
                <a:hlinkClick r:id="rId3"/>
              </a:rPr>
              <a:t>Klik</a:t>
            </a:r>
            <a:r>
              <a:rPr lang="en-ID" sz="1100" dirty="0">
                <a:solidFill>
                  <a:srgbClr val="000000"/>
                </a:solidFill>
                <a:hlinkClick r:id="rId3"/>
              </a:rPr>
              <a:t> </a:t>
            </a:r>
            <a:r>
              <a:rPr lang="en-ID" sz="1100" dirty="0" err="1">
                <a:solidFill>
                  <a:srgbClr val="000000"/>
                </a:solidFill>
                <a:hlinkClick r:id="rId3"/>
              </a:rPr>
              <a:t>disini</a:t>
            </a:r>
            <a:r>
              <a:rPr lang="en-ID" sz="1100" dirty="0">
                <a:solidFill>
                  <a:srgbClr val="000000"/>
                </a:solidFill>
                <a:hlinkClick r:id="rId3"/>
              </a:rPr>
              <a:t> </a:t>
            </a:r>
            <a:r>
              <a:rPr lang="en-ID" sz="1100" dirty="0" err="1">
                <a:solidFill>
                  <a:srgbClr val="000000"/>
                </a:solidFill>
                <a:hlinkClick r:id="rId3"/>
              </a:rPr>
              <a:t>untuk</a:t>
            </a:r>
            <a:r>
              <a:rPr lang="en-ID" sz="1100" dirty="0">
                <a:solidFill>
                  <a:srgbClr val="000000"/>
                </a:solidFill>
                <a:hlinkClick r:id="rId3"/>
              </a:rPr>
              <a:t> code Task 3</a:t>
            </a:r>
            <a:endParaRPr lang="en-ID" sz="1100" dirty="0">
              <a:solidFill>
                <a:srgbClr val="00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E47171-C8B5-8466-5974-006F294D77CA}"/>
              </a:ext>
            </a:extLst>
          </p:cNvPr>
          <p:cNvSpPr txBox="1"/>
          <p:nvPr/>
        </p:nvSpPr>
        <p:spPr>
          <a:xfrm>
            <a:off x="84000" y="717345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b="1" dirty="0" err="1">
                <a:highlight>
                  <a:srgbClr val="FFFFFF"/>
                </a:highlight>
                <a:latin typeface="Dosis" pitchFamily="2" charset="0"/>
              </a:rPr>
              <a:t>Setelah</a:t>
            </a:r>
            <a:r>
              <a:rPr lang="en-ID" b="1" dirty="0">
                <a:highlight>
                  <a:srgbClr val="FFFFFF"/>
                </a:highlight>
                <a:latin typeface="Dosis" pitchFamily="2" charset="0"/>
              </a:rPr>
              <a:t> Standardization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B91633-16EE-4136-333B-166000E1C0CA}"/>
              </a:ext>
            </a:extLst>
          </p:cNvPr>
          <p:cNvSpPr txBox="1"/>
          <p:nvPr/>
        </p:nvSpPr>
        <p:spPr>
          <a:xfrm>
            <a:off x="6725057" y="4843028"/>
            <a:ext cx="24582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dirty="0" err="1">
                <a:hlinkClick r:id="rId3"/>
              </a:rPr>
              <a:t>Klik</a:t>
            </a:r>
            <a:r>
              <a:rPr lang="en-ID" dirty="0">
                <a:hlinkClick r:id="rId3"/>
              </a:rPr>
              <a:t> </a:t>
            </a:r>
            <a:r>
              <a:rPr lang="en-ID" dirty="0" err="1">
                <a:hlinkClick r:id="rId3"/>
              </a:rPr>
              <a:t>disini</a:t>
            </a:r>
            <a:r>
              <a:rPr lang="en-ID" dirty="0">
                <a:hlinkClick r:id="rId3"/>
              </a:rPr>
              <a:t> </a:t>
            </a:r>
            <a:r>
              <a:rPr lang="en-ID" dirty="0" err="1">
                <a:hlinkClick r:id="rId3"/>
              </a:rPr>
              <a:t>untuk</a:t>
            </a:r>
            <a:r>
              <a:rPr lang="en-ID" dirty="0">
                <a:hlinkClick r:id="rId3"/>
              </a:rPr>
              <a:t> code Task 3</a:t>
            </a:r>
            <a:endParaRPr lang="en-ID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4F6BE2A-81DA-CC7A-27F9-EABA17F0A3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054" y="1247011"/>
            <a:ext cx="3196460" cy="3596017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B6B68AE2-6BC7-6153-7287-412CA2D72D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6001" y="1173149"/>
            <a:ext cx="4926945" cy="3743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10678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7"/>
          <p:cNvSpPr txBox="1">
            <a:spLocks noGrp="1"/>
          </p:cNvSpPr>
          <p:nvPr>
            <p:ph type="title"/>
          </p:nvPr>
        </p:nvSpPr>
        <p:spPr>
          <a:xfrm>
            <a:off x="0" y="-12175"/>
            <a:ext cx="786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chemeClr val="dk1"/>
              </a:buClr>
              <a:buSzPts val="990"/>
            </a:pPr>
            <a:r>
              <a:rPr lang="en-ID" sz="2220" b="1" dirty="0">
                <a:latin typeface="Roboto"/>
                <a:ea typeface="Roboto"/>
                <a:cs typeface="Roboto"/>
              </a:rPr>
              <a:t>Data </a:t>
            </a:r>
            <a:r>
              <a:rPr lang="en-ID" sz="2220" b="1" dirty="0" err="1">
                <a:latin typeface="Roboto"/>
                <a:ea typeface="Roboto"/>
                <a:cs typeface="Roboto"/>
              </a:rPr>
              <a:t>Modeling</a:t>
            </a:r>
            <a:endParaRPr lang="en-ID" sz="2220" b="1" dirty="0">
              <a:latin typeface="Roboto"/>
              <a:ea typeface="Roboto"/>
              <a:cs typeface="Roboto"/>
            </a:endParaRPr>
          </a:p>
        </p:txBody>
      </p:sp>
      <p:sp>
        <p:nvSpPr>
          <p:cNvPr id="115" name="Google Shape;115;p27"/>
          <p:cNvSpPr txBox="1"/>
          <p:nvPr/>
        </p:nvSpPr>
        <p:spPr>
          <a:xfrm>
            <a:off x="6725057" y="6011778"/>
            <a:ext cx="2305504" cy="35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100" dirty="0" err="1">
                <a:solidFill>
                  <a:srgbClr val="000000"/>
                </a:solidFill>
                <a:hlinkClick r:id="rId3"/>
              </a:rPr>
              <a:t>Klik</a:t>
            </a:r>
            <a:r>
              <a:rPr lang="en-ID" sz="1100" dirty="0">
                <a:solidFill>
                  <a:srgbClr val="000000"/>
                </a:solidFill>
                <a:hlinkClick r:id="rId3"/>
              </a:rPr>
              <a:t> </a:t>
            </a:r>
            <a:r>
              <a:rPr lang="en-ID" sz="1100" dirty="0" err="1">
                <a:solidFill>
                  <a:srgbClr val="000000"/>
                </a:solidFill>
                <a:hlinkClick r:id="rId3"/>
              </a:rPr>
              <a:t>disini</a:t>
            </a:r>
            <a:r>
              <a:rPr lang="en-ID" sz="1100" dirty="0">
                <a:solidFill>
                  <a:srgbClr val="000000"/>
                </a:solidFill>
                <a:hlinkClick r:id="rId3"/>
              </a:rPr>
              <a:t> </a:t>
            </a:r>
            <a:r>
              <a:rPr lang="en-ID" sz="1100" dirty="0" err="1">
                <a:solidFill>
                  <a:srgbClr val="000000"/>
                </a:solidFill>
                <a:hlinkClick r:id="rId3"/>
              </a:rPr>
              <a:t>untuk</a:t>
            </a:r>
            <a:r>
              <a:rPr lang="en-ID" sz="1100" dirty="0">
                <a:solidFill>
                  <a:srgbClr val="000000"/>
                </a:solidFill>
                <a:hlinkClick r:id="rId3"/>
              </a:rPr>
              <a:t> code Task 3</a:t>
            </a:r>
            <a:endParaRPr lang="en-ID" sz="1100" dirty="0">
              <a:solidFill>
                <a:srgbClr val="00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E47171-C8B5-8466-5974-006F294D77CA}"/>
              </a:ext>
            </a:extLst>
          </p:cNvPr>
          <p:cNvSpPr txBox="1"/>
          <p:nvPr/>
        </p:nvSpPr>
        <p:spPr>
          <a:xfrm>
            <a:off x="84000" y="717345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b="1" dirty="0" err="1">
                <a:highlight>
                  <a:srgbClr val="FFFFFF"/>
                </a:highlight>
                <a:latin typeface="Dosis" pitchFamily="2" charset="0"/>
              </a:rPr>
              <a:t>Setelah</a:t>
            </a:r>
            <a:r>
              <a:rPr lang="en-ID" b="1" dirty="0">
                <a:highlight>
                  <a:srgbClr val="FFFFFF"/>
                </a:highlight>
                <a:latin typeface="Dosis" pitchFamily="2" charset="0"/>
              </a:rPr>
              <a:t> Standardization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B91633-16EE-4136-333B-166000E1C0CA}"/>
              </a:ext>
            </a:extLst>
          </p:cNvPr>
          <p:cNvSpPr txBox="1"/>
          <p:nvPr/>
        </p:nvSpPr>
        <p:spPr>
          <a:xfrm>
            <a:off x="6725057" y="4843028"/>
            <a:ext cx="24582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dirty="0" err="1">
                <a:hlinkClick r:id="rId3"/>
              </a:rPr>
              <a:t>Klik</a:t>
            </a:r>
            <a:r>
              <a:rPr lang="en-ID" dirty="0">
                <a:hlinkClick r:id="rId3"/>
              </a:rPr>
              <a:t> </a:t>
            </a:r>
            <a:r>
              <a:rPr lang="en-ID" dirty="0" err="1">
                <a:hlinkClick r:id="rId3"/>
              </a:rPr>
              <a:t>disini</a:t>
            </a:r>
            <a:r>
              <a:rPr lang="en-ID" dirty="0">
                <a:hlinkClick r:id="rId3"/>
              </a:rPr>
              <a:t> </a:t>
            </a:r>
            <a:r>
              <a:rPr lang="en-ID" dirty="0" err="1">
                <a:hlinkClick r:id="rId3"/>
              </a:rPr>
              <a:t>untuk</a:t>
            </a:r>
            <a:r>
              <a:rPr lang="en-ID" dirty="0">
                <a:hlinkClick r:id="rId3"/>
              </a:rPr>
              <a:t> code Task 3</a:t>
            </a:r>
            <a:endParaRPr lang="en-ID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78BB02B-4562-98B7-1B15-B0478D560B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831" y="1278921"/>
            <a:ext cx="2879778" cy="3293080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8A202353-4B06-FDC9-E9EA-856417A226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7924" y="1181942"/>
            <a:ext cx="4918225" cy="3737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57452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7"/>
          <p:cNvSpPr txBox="1">
            <a:spLocks noGrp="1"/>
          </p:cNvSpPr>
          <p:nvPr>
            <p:ph type="title"/>
          </p:nvPr>
        </p:nvSpPr>
        <p:spPr>
          <a:xfrm>
            <a:off x="0" y="-12175"/>
            <a:ext cx="786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chemeClr val="dk1"/>
              </a:buClr>
              <a:buSzPts val="990"/>
            </a:pPr>
            <a:r>
              <a:rPr lang="en-ID" sz="2220" b="1" dirty="0">
                <a:latin typeface="Roboto"/>
                <a:ea typeface="Roboto"/>
                <a:cs typeface="Roboto"/>
              </a:rPr>
              <a:t>Data </a:t>
            </a:r>
            <a:r>
              <a:rPr lang="en-ID" sz="2220" b="1" dirty="0" err="1">
                <a:latin typeface="Roboto"/>
                <a:ea typeface="Roboto"/>
                <a:cs typeface="Roboto"/>
              </a:rPr>
              <a:t>Modeling</a:t>
            </a:r>
            <a:endParaRPr lang="en-ID" sz="2220" b="1" dirty="0">
              <a:latin typeface="Roboto"/>
              <a:ea typeface="Roboto"/>
              <a:cs typeface="Roboto"/>
            </a:endParaRPr>
          </a:p>
        </p:txBody>
      </p:sp>
      <p:sp>
        <p:nvSpPr>
          <p:cNvPr id="115" name="Google Shape;115;p27"/>
          <p:cNvSpPr txBox="1"/>
          <p:nvPr/>
        </p:nvSpPr>
        <p:spPr>
          <a:xfrm>
            <a:off x="6725057" y="6011778"/>
            <a:ext cx="2305504" cy="35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100" dirty="0" err="1">
                <a:solidFill>
                  <a:srgbClr val="000000"/>
                </a:solidFill>
                <a:hlinkClick r:id="rId3"/>
              </a:rPr>
              <a:t>Klik</a:t>
            </a:r>
            <a:r>
              <a:rPr lang="en-ID" sz="1100" dirty="0">
                <a:solidFill>
                  <a:srgbClr val="000000"/>
                </a:solidFill>
                <a:hlinkClick r:id="rId3"/>
              </a:rPr>
              <a:t> </a:t>
            </a:r>
            <a:r>
              <a:rPr lang="en-ID" sz="1100" dirty="0" err="1">
                <a:solidFill>
                  <a:srgbClr val="000000"/>
                </a:solidFill>
                <a:hlinkClick r:id="rId3"/>
              </a:rPr>
              <a:t>disini</a:t>
            </a:r>
            <a:r>
              <a:rPr lang="en-ID" sz="1100" dirty="0">
                <a:solidFill>
                  <a:srgbClr val="000000"/>
                </a:solidFill>
                <a:hlinkClick r:id="rId3"/>
              </a:rPr>
              <a:t> </a:t>
            </a:r>
            <a:r>
              <a:rPr lang="en-ID" sz="1100" dirty="0" err="1">
                <a:solidFill>
                  <a:srgbClr val="000000"/>
                </a:solidFill>
                <a:hlinkClick r:id="rId3"/>
              </a:rPr>
              <a:t>untuk</a:t>
            </a:r>
            <a:r>
              <a:rPr lang="en-ID" sz="1100" dirty="0">
                <a:solidFill>
                  <a:srgbClr val="000000"/>
                </a:solidFill>
                <a:hlinkClick r:id="rId3"/>
              </a:rPr>
              <a:t> code Task 3</a:t>
            </a:r>
            <a:endParaRPr lang="en-ID" sz="1100" dirty="0">
              <a:solidFill>
                <a:srgbClr val="00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E47171-C8B5-8466-5974-006F294D77CA}"/>
              </a:ext>
            </a:extLst>
          </p:cNvPr>
          <p:cNvSpPr txBox="1"/>
          <p:nvPr/>
        </p:nvSpPr>
        <p:spPr>
          <a:xfrm>
            <a:off x="84000" y="717345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b="1" dirty="0" err="1">
                <a:highlight>
                  <a:srgbClr val="FFFFFF"/>
                </a:highlight>
                <a:latin typeface="Dosis" pitchFamily="2" charset="0"/>
              </a:rPr>
              <a:t>Setelah</a:t>
            </a:r>
            <a:r>
              <a:rPr lang="en-ID" b="1" dirty="0">
                <a:highlight>
                  <a:srgbClr val="FFFFFF"/>
                </a:highlight>
                <a:latin typeface="Dosis" pitchFamily="2" charset="0"/>
              </a:rPr>
              <a:t> Standardization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B91633-16EE-4136-333B-166000E1C0CA}"/>
              </a:ext>
            </a:extLst>
          </p:cNvPr>
          <p:cNvSpPr txBox="1"/>
          <p:nvPr/>
        </p:nvSpPr>
        <p:spPr>
          <a:xfrm>
            <a:off x="6725057" y="4843028"/>
            <a:ext cx="24582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dirty="0" err="1">
                <a:hlinkClick r:id="rId3"/>
              </a:rPr>
              <a:t>Klik</a:t>
            </a:r>
            <a:r>
              <a:rPr lang="en-ID" dirty="0">
                <a:hlinkClick r:id="rId3"/>
              </a:rPr>
              <a:t> </a:t>
            </a:r>
            <a:r>
              <a:rPr lang="en-ID" dirty="0" err="1">
                <a:hlinkClick r:id="rId3"/>
              </a:rPr>
              <a:t>disini</a:t>
            </a:r>
            <a:r>
              <a:rPr lang="en-ID" dirty="0">
                <a:hlinkClick r:id="rId3"/>
              </a:rPr>
              <a:t> </a:t>
            </a:r>
            <a:r>
              <a:rPr lang="en-ID" dirty="0" err="1">
                <a:hlinkClick r:id="rId3"/>
              </a:rPr>
              <a:t>untuk</a:t>
            </a:r>
            <a:r>
              <a:rPr lang="en-ID" dirty="0">
                <a:hlinkClick r:id="rId3"/>
              </a:rPr>
              <a:t> code Task 3</a:t>
            </a:r>
            <a:endParaRPr lang="en-ID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0471DE-34A3-9BB6-05DD-B639A9BE4F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345" y="1391748"/>
            <a:ext cx="2633507" cy="3451280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EDEA9D22-76A5-5944-6319-90D57CADFC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2645" y="1447614"/>
            <a:ext cx="4395010" cy="3339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15966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7"/>
          <p:cNvSpPr txBox="1">
            <a:spLocks noGrp="1"/>
          </p:cNvSpPr>
          <p:nvPr>
            <p:ph type="title"/>
          </p:nvPr>
        </p:nvSpPr>
        <p:spPr>
          <a:xfrm>
            <a:off x="0" y="-12175"/>
            <a:ext cx="786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chemeClr val="dk1"/>
              </a:buClr>
              <a:buSzPts val="990"/>
            </a:pPr>
            <a:r>
              <a:rPr lang="en-ID" sz="2220" b="1" dirty="0">
                <a:latin typeface="Roboto"/>
                <a:ea typeface="Roboto"/>
                <a:cs typeface="Roboto"/>
              </a:rPr>
              <a:t>Data </a:t>
            </a:r>
            <a:r>
              <a:rPr lang="en-ID" sz="2220" b="1" dirty="0" err="1">
                <a:latin typeface="Roboto"/>
                <a:ea typeface="Roboto"/>
                <a:cs typeface="Roboto"/>
              </a:rPr>
              <a:t>Modeling</a:t>
            </a:r>
            <a:endParaRPr lang="en-ID" sz="2220" b="1" dirty="0">
              <a:latin typeface="Roboto"/>
              <a:ea typeface="Roboto"/>
              <a:cs typeface="Roboto"/>
            </a:endParaRPr>
          </a:p>
        </p:txBody>
      </p:sp>
      <p:sp>
        <p:nvSpPr>
          <p:cNvPr id="115" name="Google Shape;115;p27"/>
          <p:cNvSpPr txBox="1"/>
          <p:nvPr/>
        </p:nvSpPr>
        <p:spPr>
          <a:xfrm>
            <a:off x="6725057" y="6011778"/>
            <a:ext cx="2305504" cy="35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100" dirty="0" err="1">
                <a:solidFill>
                  <a:srgbClr val="000000"/>
                </a:solidFill>
                <a:hlinkClick r:id="rId3"/>
              </a:rPr>
              <a:t>Klik</a:t>
            </a:r>
            <a:r>
              <a:rPr lang="en-ID" sz="1100" dirty="0">
                <a:solidFill>
                  <a:srgbClr val="000000"/>
                </a:solidFill>
                <a:hlinkClick r:id="rId3"/>
              </a:rPr>
              <a:t> </a:t>
            </a:r>
            <a:r>
              <a:rPr lang="en-ID" sz="1100" dirty="0" err="1">
                <a:solidFill>
                  <a:srgbClr val="000000"/>
                </a:solidFill>
                <a:hlinkClick r:id="rId3"/>
              </a:rPr>
              <a:t>disini</a:t>
            </a:r>
            <a:r>
              <a:rPr lang="en-ID" sz="1100" dirty="0">
                <a:solidFill>
                  <a:srgbClr val="000000"/>
                </a:solidFill>
                <a:hlinkClick r:id="rId3"/>
              </a:rPr>
              <a:t> </a:t>
            </a:r>
            <a:r>
              <a:rPr lang="en-ID" sz="1100" dirty="0" err="1">
                <a:solidFill>
                  <a:srgbClr val="000000"/>
                </a:solidFill>
                <a:hlinkClick r:id="rId3"/>
              </a:rPr>
              <a:t>untuk</a:t>
            </a:r>
            <a:r>
              <a:rPr lang="en-ID" sz="1100" dirty="0">
                <a:solidFill>
                  <a:srgbClr val="000000"/>
                </a:solidFill>
                <a:hlinkClick r:id="rId3"/>
              </a:rPr>
              <a:t> code Task 3</a:t>
            </a:r>
            <a:endParaRPr lang="en-ID" sz="1100" dirty="0">
              <a:solidFill>
                <a:srgbClr val="00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E47171-C8B5-8466-5974-006F294D77CA}"/>
              </a:ext>
            </a:extLst>
          </p:cNvPr>
          <p:cNvSpPr txBox="1"/>
          <p:nvPr/>
        </p:nvSpPr>
        <p:spPr>
          <a:xfrm>
            <a:off x="84000" y="717345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b="1" dirty="0" err="1">
                <a:highlight>
                  <a:srgbClr val="FFFFFF"/>
                </a:highlight>
                <a:latin typeface="Dosis" pitchFamily="2" charset="0"/>
              </a:rPr>
              <a:t>Setelah</a:t>
            </a:r>
            <a:r>
              <a:rPr lang="en-ID" b="1" dirty="0">
                <a:highlight>
                  <a:srgbClr val="FFFFFF"/>
                </a:highlight>
                <a:latin typeface="Dosis" pitchFamily="2" charset="0"/>
              </a:rPr>
              <a:t> Standardization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B91633-16EE-4136-333B-166000E1C0CA}"/>
              </a:ext>
            </a:extLst>
          </p:cNvPr>
          <p:cNvSpPr txBox="1"/>
          <p:nvPr/>
        </p:nvSpPr>
        <p:spPr>
          <a:xfrm>
            <a:off x="6725057" y="4843028"/>
            <a:ext cx="24582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dirty="0" err="1">
                <a:hlinkClick r:id="rId3"/>
              </a:rPr>
              <a:t>Klik</a:t>
            </a:r>
            <a:r>
              <a:rPr lang="en-ID" dirty="0">
                <a:hlinkClick r:id="rId3"/>
              </a:rPr>
              <a:t> </a:t>
            </a:r>
            <a:r>
              <a:rPr lang="en-ID" dirty="0" err="1">
                <a:hlinkClick r:id="rId3"/>
              </a:rPr>
              <a:t>disini</a:t>
            </a:r>
            <a:r>
              <a:rPr lang="en-ID" dirty="0">
                <a:hlinkClick r:id="rId3"/>
              </a:rPr>
              <a:t> </a:t>
            </a:r>
            <a:r>
              <a:rPr lang="en-ID" dirty="0" err="1">
                <a:hlinkClick r:id="rId3"/>
              </a:rPr>
              <a:t>untuk</a:t>
            </a:r>
            <a:r>
              <a:rPr lang="en-ID" dirty="0">
                <a:hlinkClick r:id="rId3"/>
              </a:rPr>
              <a:t> code Task 3</a:t>
            </a:r>
            <a:endParaRPr lang="en-ID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B2288A-851B-D433-4298-EABDF23C9F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527" y="1181942"/>
            <a:ext cx="3515602" cy="3678430"/>
          </a:xfrm>
          <a:prstGeom prst="rect">
            <a:avLst/>
          </a:prstGeom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3C6B1510-D473-6C9F-C0D9-5E94BE8DC9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5477" y="1086678"/>
            <a:ext cx="4840996" cy="3678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17304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7"/>
          <p:cNvSpPr txBox="1">
            <a:spLocks noGrp="1"/>
          </p:cNvSpPr>
          <p:nvPr>
            <p:ph type="title"/>
          </p:nvPr>
        </p:nvSpPr>
        <p:spPr>
          <a:xfrm>
            <a:off x="0" y="-12175"/>
            <a:ext cx="786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chemeClr val="dk1"/>
              </a:buClr>
              <a:buSzPts val="990"/>
            </a:pPr>
            <a:r>
              <a:rPr lang="en-ID" sz="2220" b="1" dirty="0">
                <a:latin typeface="Roboto"/>
                <a:ea typeface="Roboto"/>
                <a:cs typeface="Roboto"/>
              </a:rPr>
              <a:t>Data </a:t>
            </a:r>
            <a:r>
              <a:rPr lang="en-ID" sz="2220" b="1" dirty="0" err="1">
                <a:latin typeface="Roboto"/>
                <a:ea typeface="Roboto"/>
                <a:cs typeface="Roboto"/>
              </a:rPr>
              <a:t>Modeling</a:t>
            </a:r>
            <a:endParaRPr lang="en-ID" sz="2220" b="1" dirty="0">
              <a:latin typeface="Roboto"/>
              <a:ea typeface="Roboto"/>
              <a:cs typeface="Roboto"/>
            </a:endParaRPr>
          </a:p>
        </p:txBody>
      </p:sp>
      <p:sp>
        <p:nvSpPr>
          <p:cNvPr id="115" name="Google Shape;115;p27"/>
          <p:cNvSpPr txBox="1"/>
          <p:nvPr/>
        </p:nvSpPr>
        <p:spPr>
          <a:xfrm>
            <a:off x="6725057" y="6011778"/>
            <a:ext cx="2305504" cy="35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100" dirty="0" err="1">
                <a:solidFill>
                  <a:srgbClr val="000000"/>
                </a:solidFill>
                <a:hlinkClick r:id="rId3"/>
              </a:rPr>
              <a:t>Klik</a:t>
            </a:r>
            <a:r>
              <a:rPr lang="en-ID" sz="1100" dirty="0">
                <a:solidFill>
                  <a:srgbClr val="000000"/>
                </a:solidFill>
                <a:hlinkClick r:id="rId3"/>
              </a:rPr>
              <a:t> </a:t>
            </a:r>
            <a:r>
              <a:rPr lang="en-ID" sz="1100" dirty="0" err="1">
                <a:solidFill>
                  <a:srgbClr val="000000"/>
                </a:solidFill>
                <a:hlinkClick r:id="rId3"/>
              </a:rPr>
              <a:t>disini</a:t>
            </a:r>
            <a:r>
              <a:rPr lang="en-ID" sz="1100" dirty="0">
                <a:solidFill>
                  <a:srgbClr val="000000"/>
                </a:solidFill>
                <a:hlinkClick r:id="rId3"/>
              </a:rPr>
              <a:t> </a:t>
            </a:r>
            <a:r>
              <a:rPr lang="en-ID" sz="1100" dirty="0" err="1">
                <a:solidFill>
                  <a:srgbClr val="000000"/>
                </a:solidFill>
                <a:hlinkClick r:id="rId3"/>
              </a:rPr>
              <a:t>untuk</a:t>
            </a:r>
            <a:r>
              <a:rPr lang="en-ID" sz="1100" dirty="0">
                <a:solidFill>
                  <a:srgbClr val="000000"/>
                </a:solidFill>
                <a:hlinkClick r:id="rId3"/>
              </a:rPr>
              <a:t> code Task 3</a:t>
            </a:r>
            <a:endParaRPr lang="en-ID" sz="1100" dirty="0">
              <a:solidFill>
                <a:srgbClr val="00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E47171-C8B5-8466-5974-006F294D77CA}"/>
              </a:ext>
            </a:extLst>
          </p:cNvPr>
          <p:cNvSpPr txBox="1"/>
          <p:nvPr/>
        </p:nvSpPr>
        <p:spPr>
          <a:xfrm>
            <a:off x="84000" y="717345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b="1" dirty="0" err="1">
                <a:highlight>
                  <a:srgbClr val="FFFFFF"/>
                </a:highlight>
                <a:latin typeface="Dosis" pitchFamily="2" charset="0"/>
              </a:rPr>
              <a:t>Setelah</a:t>
            </a:r>
            <a:r>
              <a:rPr lang="en-ID" b="1" dirty="0">
                <a:highlight>
                  <a:srgbClr val="FFFFFF"/>
                </a:highlight>
                <a:latin typeface="Dosis" pitchFamily="2" charset="0"/>
              </a:rPr>
              <a:t> Standardization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B91633-16EE-4136-333B-166000E1C0CA}"/>
              </a:ext>
            </a:extLst>
          </p:cNvPr>
          <p:cNvSpPr txBox="1"/>
          <p:nvPr/>
        </p:nvSpPr>
        <p:spPr>
          <a:xfrm>
            <a:off x="6725057" y="4843028"/>
            <a:ext cx="24582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dirty="0" err="1">
                <a:hlinkClick r:id="rId3"/>
              </a:rPr>
              <a:t>Klik</a:t>
            </a:r>
            <a:r>
              <a:rPr lang="en-ID" dirty="0">
                <a:hlinkClick r:id="rId3"/>
              </a:rPr>
              <a:t> </a:t>
            </a:r>
            <a:r>
              <a:rPr lang="en-ID" dirty="0" err="1">
                <a:hlinkClick r:id="rId3"/>
              </a:rPr>
              <a:t>disini</a:t>
            </a:r>
            <a:r>
              <a:rPr lang="en-ID" dirty="0">
                <a:hlinkClick r:id="rId3"/>
              </a:rPr>
              <a:t> </a:t>
            </a:r>
            <a:r>
              <a:rPr lang="en-ID" dirty="0" err="1">
                <a:hlinkClick r:id="rId3"/>
              </a:rPr>
              <a:t>untuk</a:t>
            </a:r>
            <a:r>
              <a:rPr lang="en-ID" dirty="0">
                <a:hlinkClick r:id="rId3"/>
              </a:rPr>
              <a:t> code Task 3</a:t>
            </a:r>
            <a:endParaRPr lang="en-ID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1E3B76-1FA6-8890-B526-2E70DF9533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961" y="1346007"/>
            <a:ext cx="3524757" cy="2868184"/>
          </a:xfrm>
          <a:prstGeom prst="rect">
            <a:avLst/>
          </a:prstGeom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AAE6ABC3-544A-D62D-19A7-A9F563E9CD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6000" y="1025122"/>
            <a:ext cx="3857201" cy="3710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03529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7"/>
          <p:cNvSpPr txBox="1">
            <a:spLocks noGrp="1"/>
          </p:cNvSpPr>
          <p:nvPr>
            <p:ph type="title"/>
          </p:nvPr>
        </p:nvSpPr>
        <p:spPr>
          <a:xfrm>
            <a:off x="0" y="-12175"/>
            <a:ext cx="786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chemeClr val="dk1"/>
              </a:buClr>
              <a:buSzPts val="990"/>
            </a:pPr>
            <a:r>
              <a:rPr lang="en-ID" sz="2220" b="1" dirty="0">
                <a:latin typeface="Roboto"/>
                <a:ea typeface="Roboto"/>
                <a:cs typeface="Roboto"/>
              </a:rPr>
              <a:t>Data </a:t>
            </a:r>
            <a:r>
              <a:rPr lang="en-ID" sz="2220" b="1" dirty="0" err="1">
                <a:latin typeface="Roboto"/>
                <a:ea typeface="Roboto"/>
                <a:cs typeface="Roboto"/>
              </a:rPr>
              <a:t>Modeling</a:t>
            </a:r>
            <a:endParaRPr lang="en-ID" sz="2220" b="1" dirty="0">
              <a:latin typeface="Roboto"/>
              <a:ea typeface="Roboto"/>
              <a:cs typeface="Roboto"/>
            </a:endParaRPr>
          </a:p>
        </p:txBody>
      </p:sp>
      <p:sp>
        <p:nvSpPr>
          <p:cNvPr id="115" name="Google Shape;115;p27"/>
          <p:cNvSpPr txBox="1"/>
          <p:nvPr/>
        </p:nvSpPr>
        <p:spPr>
          <a:xfrm>
            <a:off x="6725057" y="6011778"/>
            <a:ext cx="2305504" cy="35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100" dirty="0" err="1">
                <a:solidFill>
                  <a:srgbClr val="000000"/>
                </a:solidFill>
                <a:hlinkClick r:id="rId3"/>
              </a:rPr>
              <a:t>Klik</a:t>
            </a:r>
            <a:r>
              <a:rPr lang="en-ID" sz="1100" dirty="0">
                <a:solidFill>
                  <a:srgbClr val="000000"/>
                </a:solidFill>
                <a:hlinkClick r:id="rId3"/>
              </a:rPr>
              <a:t> </a:t>
            </a:r>
            <a:r>
              <a:rPr lang="en-ID" sz="1100" dirty="0" err="1">
                <a:solidFill>
                  <a:srgbClr val="000000"/>
                </a:solidFill>
                <a:hlinkClick r:id="rId3"/>
              </a:rPr>
              <a:t>disini</a:t>
            </a:r>
            <a:r>
              <a:rPr lang="en-ID" sz="1100" dirty="0">
                <a:solidFill>
                  <a:srgbClr val="000000"/>
                </a:solidFill>
                <a:hlinkClick r:id="rId3"/>
              </a:rPr>
              <a:t> </a:t>
            </a:r>
            <a:r>
              <a:rPr lang="en-ID" sz="1100" dirty="0" err="1">
                <a:solidFill>
                  <a:srgbClr val="000000"/>
                </a:solidFill>
                <a:hlinkClick r:id="rId3"/>
              </a:rPr>
              <a:t>untuk</a:t>
            </a:r>
            <a:r>
              <a:rPr lang="en-ID" sz="1100" dirty="0">
                <a:solidFill>
                  <a:srgbClr val="000000"/>
                </a:solidFill>
                <a:hlinkClick r:id="rId3"/>
              </a:rPr>
              <a:t> code Task 3</a:t>
            </a:r>
            <a:endParaRPr lang="en-ID" sz="1100" dirty="0">
              <a:solidFill>
                <a:srgbClr val="00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E47171-C8B5-8466-5974-006F294D77CA}"/>
              </a:ext>
            </a:extLst>
          </p:cNvPr>
          <p:cNvSpPr txBox="1"/>
          <p:nvPr/>
        </p:nvSpPr>
        <p:spPr>
          <a:xfrm>
            <a:off x="84000" y="717345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b="1" dirty="0" err="1">
                <a:highlight>
                  <a:srgbClr val="FFFFFF"/>
                </a:highlight>
                <a:latin typeface="Dosis" pitchFamily="2" charset="0"/>
              </a:rPr>
              <a:t>Setelah</a:t>
            </a:r>
            <a:r>
              <a:rPr lang="en-ID" b="1" dirty="0">
                <a:highlight>
                  <a:srgbClr val="FFFFFF"/>
                </a:highlight>
                <a:latin typeface="Dosis" pitchFamily="2" charset="0"/>
              </a:rPr>
              <a:t> Standardization (</a:t>
            </a:r>
            <a:r>
              <a:rPr lang="en-ID" b="1" dirty="0" err="1">
                <a:highlight>
                  <a:srgbClr val="FFFFFF"/>
                </a:highlight>
                <a:latin typeface="Dosis" pitchFamily="2" charset="0"/>
              </a:rPr>
              <a:t>setelah</a:t>
            </a:r>
            <a:r>
              <a:rPr lang="en-ID" b="1" dirty="0">
                <a:highlight>
                  <a:srgbClr val="FFFFFF"/>
                </a:highlight>
                <a:latin typeface="Dosis" pitchFamily="2" charset="0"/>
              </a:rPr>
              <a:t> hyperparameter tuning)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B91633-16EE-4136-333B-166000E1C0CA}"/>
              </a:ext>
            </a:extLst>
          </p:cNvPr>
          <p:cNvSpPr txBox="1"/>
          <p:nvPr/>
        </p:nvSpPr>
        <p:spPr>
          <a:xfrm>
            <a:off x="6725057" y="4843028"/>
            <a:ext cx="24582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dirty="0" err="1">
                <a:hlinkClick r:id="rId3"/>
              </a:rPr>
              <a:t>Klik</a:t>
            </a:r>
            <a:r>
              <a:rPr lang="en-ID" dirty="0">
                <a:hlinkClick r:id="rId3"/>
              </a:rPr>
              <a:t> </a:t>
            </a:r>
            <a:r>
              <a:rPr lang="en-ID" dirty="0" err="1">
                <a:hlinkClick r:id="rId3"/>
              </a:rPr>
              <a:t>disini</a:t>
            </a:r>
            <a:r>
              <a:rPr lang="en-ID" dirty="0">
                <a:hlinkClick r:id="rId3"/>
              </a:rPr>
              <a:t> </a:t>
            </a:r>
            <a:r>
              <a:rPr lang="en-ID" dirty="0" err="1">
                <a:hlinkClick r:id="rId3"/>
              </a:rPr>
              <a:t>untuk</a:t>
            </a:r>
            <a:r>
              <a:rPr lang="en-ID" dirty="0">
                <a:hlinkClick r:id="rId3"/>
              </a:rPr>
              <a:t> code Task 3</a:t>
            </a:r>
            <a:endParaRPr lang="en-ID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27123C1B-36A8-7D0D-7020-666AE946C9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914" y="1181942"/>
            <a:ext cx="3835193" cy="2948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076E194-AB71-77EB-ABBC-E1470CADB7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4144" y="4253725"/>
            <a:ext cx="1029542" cy="681723"/>
          </a:xfrm>
          <a:prstGeom prst="rect">
            <a:avLst/>
          </a:prstGeom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727AFCD6-44A6-7BBB-30C1-642842D553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8513" y="1075645"/>
            <a:ext cx="3922572" cy="3054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DE25C4-B435-321C-6B9C-E32FDCD170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74824" y="4277298"/>
            <a:ext cx="1065191" cy="681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1639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6"/>
          <p:cNvSpPr txBox="1">
            <a:spLocks noGrp="1"/>
          </p:cNvSpPr>
          <p:nvPr>
            <p:ph type="title"/>
          </p:nvPr>
        </p:nvSpPr>
        <p:spPr>
          <a:xfrm>
            <a:off x="0" y="-12175"/>
            <a:ext cx="7926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22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Overview</a:t>
            </a:r>
            <a:endParaRPr sz="2220" b="1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8" name="Google Shape;108;p26"/>
          <p:cNvSpPr txBox="1">
            <a:spLocks noGrp="1"/>
          </p:cNvSpPr>
          <p:nvPr>
            <p:ph type="body" idx="1"/>
          </p:nvPr>
        </p:nvSpPr>
        <p:spPr>
          <a:xfrm>
            <a:off x="311700" y="1506875"/>
            <a:ext cx="8520600" cy="306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114300" indent="0" algn="just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Dosis" pitchFamily="2" charset="0"/>
              </a:rPr>
              <a:t>Sebuah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Dosis" pitchFamily="2" charset="0"/>
              </a:rPr>
              <a:t>perusahaan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Dosis" pitchFamily="2" charset="0"/>
              </a:rPr>
              <a:t> di Indonesia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Dosis" pitchFamily="2" charset="0"/>
              </a:rPr>
              <a:t>ingin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Dosis" pitchFamily="2" charset="0"/>
              </a:rPr>
              <a:t>mengetahui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Dosis" pitchFamily="2" charset="0"/>
              </a:rPr>
              <a:t>efektifitas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Dosis" pitchFamily="2" charset="0"/>
              </a:rPr>
              <a:t>sebuah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Dosis" pitchFamily="2" charset="0"/>
              </a:rPr>
              <a:t>iklan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Dosis" pitchFamily="2" charset="0"/>
              </a:rPr>
              <a:t> yang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Dosis" pitchFamily="2" charset="0"/>
              </a:rPr>
              <a:t>mereka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Dosis" pitchFamily="2" charset="0"/>
              </a:rPr>
              <a:t>tayangkan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Dosis" pitchFamily="2" charset="0"/>
              </a:rPr>
              <a:t>,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Dosis" pitchFamily="2" charset="0"/>
              </a:rPr>
              <a:t>hal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Dosis" pitchFamily="2" charset="0"/>
              </a:rPr>
              <a:t>ini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Dosis" pitchFamily="2" charset="0"/>
              </a:rPr>
              <a:t>penting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Dosis" pitchFamily="2" charset="0"/>
              </a:rPr>
              <a:t>bagi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Dosis" pitchFamily="2" charset="0"/>
              </a:rPr>
              <a:t>perusahaan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Dosis" pitchFamily="2" charset="0"/>
              </a:rPr>
              <a:t> agar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Dosis" pitchFamily="2" charset="0"/>
              </a:rPr>
              <a:t>dapat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Dosis" pitchFamily="2" charset="0"/>
              </a:rPr>
              <a:t>mengetahui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Dosis" pitchFamily="2" charset="0"/>
              </a:rPr>
              <a:t>seberapa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Dosis" pitchFamily="2" charset="0"/>
              </a:rPr>
              <a:t>besar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Dosis" pitchFamily="2" charset="0"/>
              </a:rPr>
              <a:t>ketercapainnya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Dosis" pitchFamily="2" charset="0"/>
              </a:rPr>
              <a:t>iklan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Dosis" pitchFamily="2" charset="0"/>
              </a:rPr>
              <a:t> yang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Dosis" pitchFamily="2" charset="0"/>
              </a:rPr>
              <a:t>dipasarkan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Dosis" pitchFamily="2" charset="0"/>
              </a:rPr>
              <a:t>sehingga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Dosis" pitchFamily="2" charset="0"/>
              </a:rPr>
              <a:t>dapat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Dosis" pitchFamily="2" charset="0"/>
              </a:rPr>
              <a:t>menarik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Dosis" pitchFamily="2" charset="0"/>
              </a:rPr>
              <a:t> customers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Dosis" pitchFamily="2" charset="0"/>
              </a:rPr>
              <a:t>untuk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Dosis" pitchFamily="2" charset="0"/>
              </a:rPr>
              <a:t>melihat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Dosis" pitchFamily="2" charset="0"/>
              </a:rPr>
              <a:t>iklan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Dosis" pitchFamily="2" charset="0"/>
              </a:rPr>
              <a:t>.</a:t>
            </a:r>
            <a:endParaRPr lang="en-ID" b="0" dirty="0">
              <a:effectLst/>
            </a:endParaRPr>
          </a:p>
          <a:p>
            <a:pPr marL="114300" indent="0" algn="just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Dosis" pitchFamily="2" charset="0"/>
              </a:rPr>
              <a:t>Dengan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Dosis" pitchFamily="2" charset="0"/>
              </a:rPr>
              <a:t>mengolah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Dosis" pitchFamily="2" charset="0"/>
              </a:rPr>
              <a:t> data historical advertisement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Dosis" pitchFamily="2" charset="0"/>
              </a:rPr>
              <a:t>serta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Dosis" pitchFamily="2" charset="0"/>
              </a:rPr>
              <a:t>menemukan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Dosis" pitchFamily="2" charset="0"/>
              </a:rPr>
              <a:t> insight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Dosis" pitchFamily="2" charset="0"/>
              </a:rPr>
              <a:t>serta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Dosis" pitchFamily="2" charset="0"/>
              </a:rPr>
              <a:t>pola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Dosis" pitchFamily="2" charset="0"/>
              </a:rPr>
              <a:t> yang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Dosis" pitchFamily="2" charset="0"/>
              </a:rPr>
              <a:t>terjadi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Dosis" pitchFamily="2" charset="0"/>
              </a:rPr>
              <a:t>,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Dosis" pitchFamily="2" charset="0"/>
              </a:rPr>
              <a:t>maka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Dosis" pitchFamily="2" charset="0"/>
              </a:rPr>
              <a:t>dapat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Dosis" pitchFamily="2" charset="0"/>
              </a:rPr>
              <a:t>membantu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Dosis" pitchFamily="2" charset="0"/>
              </a:rPr>
              <a:t>perusahaan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Dosis" pitchFamily="2" charset="0"/>
              </a:rPr>
              <a:t>dalam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Dosis" pitchFamily="2" charset="0"/>
              </a:rPr>
              <a:t>menentukan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Dosis" pitchFamily="2" charset="0"/>
              </a:rPr>
              <a:t> target marketing,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Dosis" pitchFamily="2" charset="0"/>
              </a:rPr>
              <a:t>fokus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Dosis" pitchFamily="2" charset="0"/>
              </a:rPr>
              <a:t> case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Dosis" pitchFamily="2" charset="0"/>
              </a:rPr>
              <a:t>ini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Dosis" pitchFamily="2" charset="0"/>
              </a:rPr>
              <a:t>adalah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Dosis" pitchFamily="2" charset="0"/>
              </a:rPr>
              <a:t>membuat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Dosis" pitchFamily="2" charset="0"/>
              </a:rPr>
              <a:t> model machine learning classification yang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Dosis" pitchFamily="2" charset="0"/>
              </a:rPr>
              <a:t>berfungsi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Dosis" pitchFamily="2" charset="0"/>
              </a:rPr>
              <a:t>menentukan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Dosis" pitchFamily="2" charset="0"/>
              </a:rPr>
              <a:t> target customers yang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Dosis" pitchFamily="2" charset="0"/>
              </a:rPr>
              <a:t>tepat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endParaRPr lang="en-ID" b="0" dirty="0">
              <a:effectLst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7"/>
          <p:cNvSpPr txBox="1">
            <a:spLocks noGrp="1"/>
          </p:cNvSpPr>
          <p:nvPr>
            <p:ph type="title"/>
          </p:nvPr>
        </p:nvSpPr>
        <p:spPr>
          <a:xfrm>
            <a:off x="0" y="-12175"/>
            <a:ext cx="786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chemeClr val="dk1"/>
              </a:buClr>
              <a:buSzPts val="990"/>
            </a:pPr>
            <a:r>
              <a:rPr lang="en-ID" sz="2220" b="1" dirty="0">
                <a:latin typeface="Roboto"/>
                <a:ea typeface="Roboto"/>
                <a:cs typeface="Roboto"/>
              </a:rPr>
              <a:t>Data </a:t>
            </a:r>
            <a:r>
              <a:rPr lang="en-ID" sz="2220" b="1" dirty="0" err="1">
                <a:latin typeface="Roboto"/>
                <a:ea typeface="Roboto"/>
                <a:cs typeface="Roboto"/>
              </a:rPr>
              <a:t>Modeling</a:t>
            </a:r>
            <a:endParaRPr lang="en-ID" sz="2220" b="1" dirty="0">
              <a:latin typeface="Roboto"/>
              <a:ea typeface="Roboto"/>
              <a:cs typeface="Roboto"/>
            </a:endParaRPr>
          </a:p>
        </p:txBody>
      </p:sp>
      <p:sp>
        <p:nvSpPr>
          <p:cNvPr id="115" name="Google Shape;115;p27"/>
          <p:cNvSpPr txBox="1"/>
          <p:nvPr/>
        </p:nvSpPr>
        <p:spPr>
          <a:xfrm>
            <a:off x="6725057" y="6011778"/>
            <a:ext cx="2305504" cy="35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100" dirty="0" err="1">
                <a:solidFill>
                  <a:srgbClr val="000000"/>
                </a:solidFill>
                <a:hlinkClick r:id="rId3"/>
              </a:rPr>
              <a:t>Klik</a:t>
            </a:r>
            <a:r>
              <a:rPr lang="en-ID" sz="1100" dirty="0">
                <a:solidFill>
                  <a:srgbClr val="000000"/>
                </a:solidFill>
                <a:hlinkClick r:id="rId3"/>
              </a:rPr>
              <a:t> </a:t>
            </a:r>
            <a:r>
              <a:rPr lang="en-ID" sz="1100" dirty="0" err="1">
                <a:solidFill>
                  <a:srgbClr val="000000"/>
                </a:solidFill>
                <a:hlinkClick r:id="rId3"/>
              </a:rPr>
              <a:t>disini</a:t>
            </a:r>
            <a:r>
              <a:rPr lang="en-ID" sz="1100" dirty="0">
                <a:solidFill>
                  <a:srgbClr val="000000"/>
                </a:solidFill>
                <a:hlinkClick r:id="rId3"/>
              </a:rPr>
              <a:t> </a:t>
            </a:r>
            <a:r>
              <a:rPr lang="en-ID" sz="1100" dirty="0" err="1">
                <a:solidFill>
                  <a:srgbClr val="000000"/>
                </a:solidFill>
                <a:hlinkClick r:id="rId3"/>
              </a:rPr>
              <a:t>untuk</a:t>
            </a:r>
            <a:r>
              <a:rPr lang="en-ID" sz="1100" dirty="0">
                <a:solidFill>
                  <a:srgbClr val="000000"/>
                </a:solidFill>
                <a:hlinkClick r:id="rId3"/>
              </a:rPr>
              <a:t> code Task 3</a:t>
            </a:r>
            <a:endParaRPr lang="en-ID" sz="1100" dirty="0">
              <a:solidFill>
                <a:srgbClr val="00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E47171-C8B5-8466-5974-006F294D77CA}"/>
              </a:ext>
            </a:extLst>
          </p:cNvPr>
          <p:cNvSpPr txBox="1"/>
          <p:nvPr/>
        </p:nvSpPr>
        <p:spPr>
          <a:xfrm>
            <a:off x="84000" y="717345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b="1" dirty="0" err="1">
                <a:highlight>
                  <a:srgbClr val="FFFFFF"/>
                </a:highlight>
                <a:latin typeface="Dosis" pitchFamily="2" charset="0"/>
              </a:rPr>
              <a:t>Setelah</a:t>
            </a:r>
            <a:r>
              <a:rPr lang="en-ID" b="1" dirty="0">
                <a:highlight>
                  <a:srgbClr val="FFFFFF"/>
                </a:highlight>
                <a:latin typeface="Dosis" pitchFamily="2" charset="0"/>
              </a:rPr>
              <a:t> Standardization (</a:t>
            </a:r>
            <a:r>
              <a:rPr lang="en-ID" b="1" dirty="0" err="1">
                <a:highlight>
                  <a:srgbClr val="FFFFFF"/>
                </a:highlight>
                <a:latin typeface="Dosis" pitchFamily="2" charset="0"/>
              </a:rPr>
              <a:t>setelah</a:t>
            </a:r>
            <a:r>
              <a:rPr lang="en-ID" b="1" dirty="0">
                <a:highlight>
                  <a:srgbClr val="FFFFFF"/>
                </a:highlight>
                <a:latin typeface="Dosis" pitchFamily="2" charset="0"/>
              </a:rPr>
              <a:t> hyperparameter tuning)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B91633-16EE-4136-333B-166000E1C0CA}"/>
              </a:ext>
            </a:extLst>
          </p:cNvPr>
          <p:cNvSpPr txBox="1"/>
          <p:nvPr/>
        </p:nvSpPr>
        <p:spPr>
          <a:xfrm>
            <a:off x="6725057" y="4843028"/>
            <a:ext cx="24582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dirty="0" err="1">
                <a:hlinkClick r:id="rId3"/>
              </a:rPr>
              <a:t>Klik</a:t>
            </a:r>
            <a:r>
              <a:rPr lang="en-ID" dirty="0">
                <a:hlinkClick r:id="rId3"/>
              </a:rPr>
              <a:t> </a:t>
            </a:r>
            <a:r>
              <a:rPr lang="en-ID" dirty="0" err="1">
                <a:hlinkClick r:id="rId3"/>
              </a:rPr>
              <a:t>disini</a:t>
            </a:r>
            <a:r>
              <a:rPr lang="en-ID" dirty="0">
                <a:hlinkClick r:id="rId3"/>
              </a:rPr>
              <a:t> </a:t>
            </a:r>
            <a:r>
              <a:rPr lang="en-ID" dirty="0" err="1">
                <a:hlinkClick r:id="rId3"/>
              </a:rPr>
              <a:t>untuk</a:t>
            </a:r>
            <a:r>
              <a:rPr lang="en-ID" dirty="0">
                <a:hlinkClick r:id="rId3"/>
              </a:rPr>
              <a:t> code Task 3</a:t>
            </a:r>
            <a:endParaRPr lang="en-ID" dirty="0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8EF7A7CE-CCD4-0AE1-E793-1AE9EF0D70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00" y="1273855"/>
            <a:ext cx="3659710" cy="2855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AC6DBA3-21D8-F294-D56B-2115EACD4A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2415" y="4245186"/>
            <a:ext cx="960315" cy="658118"/>
          </a:xfrm>
          <a:prstGeom prst="rect">
            <a:avLst/>
          </a:prstGeom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8425200D-495A-CC39-62DE-C1025B0594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4695" y="1158378"/>
            <a:ext cx="3880515" cy="2948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655CE8D-0412-8E1E-1645-A08A5014670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44628" y="4158328"/>
            <a:ext cx="1011012" cy="688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9364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7"/>
          <p:cNvSpPr txBox="1">
            <a:spLocks noGrp="1"/>
          </p:cNvSpPr>
          <p:nvPr>
            <p:ph type="title"/>
          </p:nvPr>
        </p:nvSpPr>
        <p:spPr>
          <a:xfrm>
            <a:off x="0" y="-12175"/>
            <a:ext cx="786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chemeClr val="dk1"/>
              </a:buClr>
              <a:buSzPts val="990"/>
            </a:pPr>
            <a:r>
              <a:rPr lang="en-ID" sz="2220" b="1" dirty="0">
                <a:latin typeface="Roboto"/>
                <a:ea typeface="Roboto"/>
                <a:cs typeface="Roboto"/>
              </a:rPr>
              <a:t>Data </a:t>
            </a:r>
            <a:r>
              <a:rPr lang="en-ID" sz="2220" b="1" dirty="0" err="1">
                <a:latin typeface="Roboto"/>
                <a:ea typeface="Roboto"/>
                <a:cs typeface="Roboto"/>
              </a:rPr>
              <a:t>Modeling</a:t>
            </a:r>
            <a:endParaRPr lang="en-ID" sz="2220" b="1" dirty="0">
              <a:latin typeface="Roboto"/>
              <a:ea typeface="Roboto"/>
              <a:cs typeface="Roboto"/>
            </a:endParaRPr>
          </a:p>
        </p:txBody>
      </p:sp>
      <p:sp>
        <p:nvSpPr>
          <p:cNvPr id="115" name="Google Shape;115;p27"/>
          <p:cNvSpPr txBox="1"/>
          <p:nvPr/>
        </p:nvSpPr>
        <p:spPr>
          <a:xfrm>
            <a:off x="6725057" y="6011778"/>
            <a:ext cx="2305504" cy="35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100" dirty="0" err="1">
                <a:solidFill>
                  <a:srgbClr val="000000"/>
                </a:solidFill>
                <a:hlinkClick r:id="rId3"/>
              </a:rPr>
              <a:t>Klik</a:t>
            </a:r>
            <a:r>
              <a:rPr lang="en-ID" sz="1100" dirty="0">
                <a:solidFill>
                  <a:srgbClr val="000000"/>
                </a:solidFill>
                <a:hlinkClick r:id="rId3"/>
              </a:rPr>
              <a:t> </a:t>
            </a:r>
            <a:r>
              <a:rPr lang="en-ID" sz="1100" dirty="0" err="1">
                <a:solidFill>
                  <a:srgbClr val="000000"/>
                </a:solidFill>
                <a:hlinkClick r:id="rId3"/>
              </a:rPr>
              <a:t>disini</a:t>
            </a:r>
            <a:r>
              <a:rPr lang="en-ID" sz="1100" dirty="0">
                <a:solidFill>
                  <a:srgbClr val="000000"/>
                </a:solidFill>
                <a:hlinkClick r:id="rId3"/>
              </a:rPr>
              <a:t> </a:t>
            </a:r>
            <a:r>
              <a:rPr lang="en-ID" sz="1100" dirty="0" err="1">
                <a:solidFill>
                  <a:srgbClr val="000000"/>
                </a:solidFill>
                <a:hlinkClick r:id="rId3"/>
              </a:rPr>
              <a:t>untuk</a:t>
            </a:r>
            <a:r>
              <a:rPr lang="en-ID" sz="1100" dirty="0">
                <a:solidFill>
                  <a:srgbClr val="000000"/>
                </a:solidFill>
                <a:hlinkClick r:id="rId3"/>
              </a:rPr>
              <a:t> code Task 3</a:t>
            </a:r>
            <a:endParaRPr lang="en-ID" sz="1100" dirty="0">
              <a:solidFill>
                <a:srgbClr val="00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E47171-C8B5-8466-5974-006F294D77CA}"/>
              </a:ext>
            </a:extLst>
          </p:cNvPr>
          <p:cNvSpPr txBox="1"/>
          <p:nvPr/>
        </p:nvSpPr>
        <p:spPr>
          <a:xfrm>
            <a:off x="84000" y="717345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b="1" dirty="0" err="1">
                <a:highlight>
                  <a:srgbClr val="FFFFFF"/>
                </a:highlight>
                <a:latin typeface="Dosis" pitchFamily="2" charset="0"/>
              </a:rPr>
              <a:t>Setelah</a:t>
            </a:r>
            <a:r>
              <a:rPr lang="en-ID" b="1" dirty="0">
                <a:highlight>
                  <a:srgbClr val="FFFFFF"/>
                </a:highlight>
                <a:latin typeface="Dosis" pitchFamily="2" charset="0"/>
              </a:rPr>
              <a:t> Standardization (</a:t>
            </a:r>
            <a:r>
              <a:rPr lang="en-ID" b="1" dirty="0" err="1">
                <a:highlight>
                  <a:srgbClr val="FFFFFF"/>
                </a:highlight>
                <a:latin typeface="Dosis" pitchFamily="2" charset="0"/>
              </a:rPr>
              <a:t>setelah</a:t>
            </a:r>
            <a:r>
              <a:rPr lang="en-ID" b="1" dirty="0">
                <a:highlight>
                  <a:srgbClr val="FFFFFF"/>
                </a:highlight>
                <a:latin typeface="Dosis" pitchFamily="2" charset="0"/>
              </a:rPr>
              <a:t> hyperparameter tuning)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B91633-16EE-4136-333B-166000E1C0CA}"/>
              </a:ext>
            </a:extLst>
          </p:cNvPr>
          <p:cNvSpPr txBox="1"/>
          <p:nvPr/>
        </p:nvSpPr>
        <p:spPr>
          <a:xfrm>
            <a:off x="6725057" y="4843028"/>
            <a:ext cx="24582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dirty="0" err="1">
                <a:hlinkClick r:id="rId3"/>
              </a:rPr>
              <a:t>Klik</a:t>
            </a:r>
            <a:r>
              <a:rPr lang="en-ID" dirty="0">
                <a:hlinkClick r:id="rId3"/>
              </a:rPr>
              <a:t> </a:t>
            </a:r>
            <a:r>
              <a:rPr lang="en-ID" dirty="0" err="1">
                <a:hlinkClick r:id="rId3"/>
              </a:rPr>
              <a:t>disini</a:t>
            </a:r>
            <a:r>
              <a:rPr lang="en-ID" dirty="0">
                <a:hlinkClick r:id="rId3"/>
              </a:rPr>
              <a:t> </a:t>
            </a:r>
            <a:r>
              <a:rPr lang="en-ID" dirty="0" err="1">
                <a:hlinkClick r:id="rId3"/>
              </a:rPr>
              <a:t>untuk</a:t>
            </a:r>
            <a:r>
              <a:rPr lang="en-ID" dirty="0">
                <a:hlinkClick r:id="rId3"/>
              </a:rPr>
              <a:t> code Task 3</a:t>
            </a:r>
            <a:endParaRPr lang="en-ID" dirty="0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384DE695-ACC8-2619-D649-B8D8C0B809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40" y="1181942"/>
            <a:ext cx="3859696" cy="3087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C86ECD4-CDE5-4C24-26B3-3213AC8AFE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3899" y="4356792"/>
            <a:ext cx="1027076" cy="725417"/>
          </a:xfrm>
          <a:prstGeom prst="rect">
            <a:avLst/>
          </a:prstGeom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CB01A1B6-FADE-66D8-4D36-302C857BFA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1148" y="560525"/>
            <a:ext cx="3806410" cy="3661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AB4B06A-BC5F-CDA3-6A1A-10466980BBF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78583" y="4244082"/>
            <a:ext cx="1042746" cy="677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7767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7"/>
          <p:cNvSpPr txBox="1">
            <a:spLocks noGrp="1"/>
          </p:cNvSpPr>
          <p:nvPr>
            <p:ph type="title"/>
          </p:nvPr>
        </p:nvSpPr>
        <p:spPr>
          <a:xfrm>
            <a:off x="0" y="-12175"/>
            <a:ext cx="786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chemeClr val="dk1"/>
              </a:buClr>
              <a:buSzPts val="990"/>
            </a:pPr>
            <a:r>
              <a:rPr lang="en-ID" sz="2220" b="1" dirty="0">
                <a:latin typeface="Dosis" pitchFamily="2" charset="0"/>
                <a:ea typeface="Roboto"/>
                <a:cs typeface="Roboto"/>
              </a:rPr>
              <a:t>Data </a:t>
            </a:r>
            <a:r>
              <a:rPr lang="en-ID" sz="2220" b="1" dirty="0" err="1">
                <a:latin typeface="Dosis" pitchFamily="2" charset="0"/>
                <a:ea typeface="Roboto"/>
                <a:cs typeface="Roboto"/>
              </a:rPr>
              <a:t>Modeling</a:t>
            </a:r>
            <a:endParaRPr lang="en-ID" sz="2220" b="1" dirty="0">
              <a:latin typeface="Dosis" pitchFamily="2" charset="0"/>
              <a:ea typeface="Roboto"/>
              <a:cs typeface="Roboto"/>
            </a:endParaRPr>
          </a:p>
        </p:txBody>
      </p:sp>
      <p:sp>
        <p:nvSpPr>
          <p:cNvPr id="115" name="Google Shape;115;p27"/>
          <p:cNvSpPr txBox="1"/>
          <p:nvPr/>
        </p:nvSpPr>
        <p:spPr>
          <a:xfrm>
            <a:off x="6725057" y="6011778"/>
            <a:ext cx="2305504" cy="35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100" dirty="0" err="1">
                <a:solidFill>
                  <a:srgbClr val="000000"/>
                </a:solidFill>
                <a:latin typeface="Dosis" pitchFamily="2" charset="0"/>
                <a:hlinkClick r:id="rId3"/>
              </a:rPr>
              <a:t>Klik</a:t>
            </a:r>
            <a:r>
              <a:rPr lang="en-ID" sz="1100" dirty="0">
                <a:solidFill>
                  <a:srgbClr val="000000"/>
                </a:solidFill>
                <a:latin typeface="Dosis" pitchFamily="2" charset="0"/>
                <a:hlinkClick r:id="rId3"/>
              </a:rPr>
              <a:t> </a:t>
            </a:r>
            <a:r>
              <a:rPr lang="en-ID" sz="1100" dirty="0" err="1">
                <a:solidFill>
                  <a:srgbClr val="000000"/>
                </a:solidFill>
                <a:latin typeface="Dosis" pitchFamily="2" charset="0"/>
                <a:hlinkClick r:id="rId3"/>
              </a:rPr>
              <a:t>disini</a:t>
            </a:r>
            <a:r>
              <a:rPr lang="en-ID" sz="1100" dirty="0">
                <a:solidFill>
                  <a:srgbClr val="000000"/>
                </a:solidFill>
                <a:latin typeface="Dosis" pitchFamily="2" charset="0"/>
                <a:hlinkClick r:id="rId3"/>
              </a:rPr>
              <a:t> </a:t>
            </a:r>
            <a:r>
              <a:rPr lang="en-ID" sz="1100" dirty="0" err="1">
                <a:solidFill>
                  <a:srgbClr val="000000"/>
                </a:solidFill>
                <a:latin typeface="Dosis" pitchFamily="2" charset="0"/>
                <a:hlinkClick r:id="rId3"/>
              </a:rPr>
              <a:t>untuk</a:t>
            </a:r>
            <a:r>
              <a:rPr lang="en-ID" sz="1100" dirty="0">
                <a:solidFill>
                  <a:srgbClr val="000000"/>
                </a:solidFill>
                <a:latin typeface="Dosis" pitchFamily="2" charset="0"/>
                <a:hlinkClick r:id="rId3"/>
              </a:rPr>
              <a:t> code Task 3</a:t>
            </a:r>
            <a:endParaRPr lang="en-ID" sz="1100" dirty="0">
              <a:solidFill>
                <a:srgbClr val="000000"/>
              </a:solidFill>
              <a:latin typeface="Dosis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E47171-C8B5-8466-5974-006F294D77CA}"/>
              </a:ext>
            </a:extLst>
          </p:cNvPr>
          <p:cNvSpPr txBox="1"/>
          <p:nvPr/>
        </p:nvSpPr>
        <p:spPr>
          <a:xfrm>
            <a:off x="84000" y="717345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b="1" dirty="0" err="1">
                <a:highlight>
                  <a:srgbClr val="FFFFFF"/>
                </a:highlight>
                <a:latin typeface="Dosis" pitchFamily="2" charset="0"/>
              </a:rPr>
              <a:t>Analisis</a:t>
            </a:r>
            <a:r>
              <a:rPr lang="en-ID" b="1" dirty="0">
                <a:highlight>
                  <a:srgbClr val="FFFFFF"/>
                </a:highlight>
                <a:latin typeface="Dosis" pitchFamily="2" charset="0"/>
              </a:rPr>
              <a:t> Hasil </a:t>
            </a:r>
            <a:r>
              <a:rPr lang="en-ID" b="1" dirty="0" err="1">
                <a:highlight>
                  <a:srgbClr val="FFFFFF"/>
                </a:highlight>
                <a:latin typeface="Dosis" pitchFamily="2" charset="0"/>
              </a:rPr>
              <a:t>Setelah</a:t>
            </a:r>
            <a:r>
              <a:rPr lang="en-ID" b="1" dirty="0">
                <a:highlight>
                  <a:srgbClr val="FFFFFF"/>
                </a:highlight>
                <a:latin typeface="Dosis" pitchFamily="2" charset="0"/>
              </a:rPr>
              <a:t> Hyperparameter Tuning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B91633-16EE-4136-333B-166000E1C0CA}"/>
              </a:ext>
            </a:extLst>
          </p:cNvPr>
          <p:cNvSpPr txBox="1"/>
          <p:nvPr/>
        </p:nvSpPr>
        <p:spPr>
          <a:xfrm>
            <a:off x="6725057" y="4843028"/>
            <a:ext cx="24582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dirty="0" err="1">
                <a:latin typeface="Dosis" pitchFamily="2" charset="0"/>
                <a:hlinkClick r:id="rId3"/>
              </a:rPr>
              <a:t>Klik</a:t>
            </a:r>
            <a:r>
              <a:rPr lang="en-ID" dirty="0">
                <a:latin typeface="Dosis" pitchFamily="2" charset="0"/>
                <a:hlinkClick r:id="rId3"/>
              </a:rPr>
              <a:t> </a:t>
            </a:r>
            <a:r>
              <a:rPr lang="en-ID" dirty="0" err="1">
                <a:latin typeface="Dosis" pitchFamily="2" charset="0"/>
                <a:hlinkClick r:id="rId3"/>
              </a:rPr>
              <a:t>disini</a:t>
            </a:r>
            <a:r>
              <a:rPr lang="en-ID" dirty="0">
                <a:latin typeface="Dosis" pitchFamily="2" charset="0"/>
                <a:hlinkClick r:id="rId3"/>
              </a:rPr>
              <a:t> </a:t>
            </a:r>
            <a:r>
              <a:rPr lang="en-ID" dirty="0" err="1">
                <a:latin typeface="Dosis" pitchFamily="2" charset="0"/>
                <a:hlinkClick r:id="rId3"/>
              </a:rPr>
              <a:t>untuk</a:t>
            </a:r>
            <a:r>
              <a:rPr lang="en-ID" dirty="0">
                <a:latin typeface="Dosis" pitchFamily="2" charset="0"/>
                <a:hlinkClick r:id="rId3"/>
              </a:rPr>
              <a:t> code Task 3</a:t>
            </a:r>
            <a:endParaRPr lang="en-ID" dirty="0">
              <a:latin typeface="Dosis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89D441-F6F3-6016-8DAC-C646D890519F}"/>
              </a:ext>
            </a:extLst>
          </p:cNvPr>
          <p:cNvSpPr txBox="1"/>
          <p:nvPr/>
        </p:nvSpPr>
        <p:spPr>
          <a:xfrm>
            <a:off x="84001" y="1057376"/>
            <a:ext cx="4266026" cy="4093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ID" sz="1000" b="1" dirty="0">
                <a:latin typeface="Dosis" pitchFamily="2" charset="0"/>
              </a:rPr>
              <a:t>1. Logistic Regression</a:t>
            </a:r>
          </a:p>
          <a:p>
            <a:pPr marL="742950" lvl="1" indent="-285750" algn="just">
              <a:buFont typeface="+mj-lt"/>
              <a:buAutoNum type="arabicPeriod"/>
            </a:pPr>
            <a:r>
              <a:rPr lang="en-ID" sz="1000" dirty="0" err="1">
                <a:latin typeface="Dosis" pitchFamily="2" charset="0"/>
              </a:rPr>
              <a:t>Sebelum</a:t>
            </a:r>
            <a:r>
              <a:rPr lang="en-ID" sz="1000" dirty="0">
                <a:latin typeface="Dosis" pitchFamily="2" charset="0"/>
              </a:rPr>
              <a:t> Standardization: </a:t>
            </a:r>
            <a:r>
              <a:rPr lang="en-ID" sz="1000" dirty="0" err="1">
                <a:latin typeface="Dosis" pitchFamily="2" charset="0"/>
              </a:rPr>
              <a:t>Akurasi</a:t>
            </a:r>
            <a:r>
              <a:rPr lang="en-ID" sz="1000" dirty="0">
                <a:latin typeface="Dosis" pitchFamily="2" charset="0"/>
              </a:rPr>
              <a:t> dan </a:t>
            </a:r>
            <a:r>
              <a:rPr lang="en-ID" sz="1000" dirty="0" err="1">
                <a:latin typeface="Dosis" pitchFamily="2" charset="0"/>
              </a:rPr>
              <a:t>metrik</a:t>
            </a:r>
            <a:r>
              <a:rPr lang="en-ID" sz="1000" dirty="0">
                <a:latin typeface="Dosis" pitchFamily="2" charset="0"/>
              </a:rPr>
              <a:t> </a:t>
            </a:r>
            <a:r>
              <a:rPr lang="en-ID" sz="1000" dirty="0" err="1">
                <a:latin typeface="Dosis" pitchFamily="2" charset="0"/>
              </a:rPr>
              <a:t>evaluasi</a:t>
            </a:r>
            <a:r>
              <a:rPr lang="en-ID" sz="1000" dirty="0">
                <a:latin typeface="Dosis" pitchFamily="2" charset="0"/>
              </a:rPr>
              <a:t> </a:t>
            </a:r>
            <a:r>
              <a:rPr lang="en-ID" sz="1000" dirty="0" err="1">
                <a:latin typeface="Dosis" pitchFamily="2" charset="0"/>
              </a:rPr>
              <a:t>lainnya</a:t>
            </a:r>
            <a:r>
              <a:rPr lang="en-ID" sz="1000" dirty="0">
                <a:latin typeface="Dosis" pitchFamily="2" charset="0"/>
              </a:rPr>
              <a:t> sangat </a:t>
            </a:r>
            <a:r>
              <a:rPr lang="en-ID" sz="1000" dirty="0" err="1">
                <a:latin typeface="Dosis" pitchFamily="2" charset="0"/>
              </a:rPr>
              <a:t>baik</a:t>
            </a:r>
            <a:r>
              <a:rPr lang="en-ID" sz="1000" dirty="0">
                <a:latin typeface="Dosis" pitchFamily="2" charset="0"/>
              </a:rPr>
              <a:t>, </a:t>
            </a:r>
            <a:r>
              <a:rPr lang="en-ID" sz="1000" dirty="0" err="1">
                <a:latin typeface="Dosis" pitchFamily="2" charset="0"/>
              </a:rPr>
              <a:t>dengan</a:t>
            </a:r>
            <a:r>
              <a:rPr lang="en-ID" sz="1000" dirty="0">
                <a:latin typeface="Dosis" pitchFamily="2" charset="0"/>
              </a:rPr>
              <a:t> </a:t>
            </a:r>
            <a:r>
              <a:rPr lang="en-ID" sz="1000" dirty="0" err="1">
                <a:latin typeface="Dosis" pitchFamily="2" charset="0"/>
              </a:rPr>
              <a:t>performa</a:t>
            </a:r>
            <a:r>
              <a:rPr lang="en-ID" sz="1000" dirty="0">
                <a:latin typeface="Dosis" pitchFamily="2" charset="0"/>
              </a:rPr>
              <a:t> yang sangat </a:t>
            </a:r>
            <a:r>
              <a:rPr lang="en-ID" sz="1000" dirty="0" err="1">
                <a:latin typeface="Dosis" pitchFamily="2" charset="0"/>
              </a:rPr>
              <a:t>baik</a:t>
            </a:r>
            <a:r>
              <a:rPr lang="en-ID" sz="1000" dirty="0">
                <a:latin typeface="Dosis" pitchFamily="2" charset="0"/>
              </a:rPr>
              <a:t> pada ROC AUC.</a:t>
            </a:r>
          </a:p>
          <a:p>
            <a:pPr marL="742950" lvl="1" indent="-285750" algn="just">
              <a:buFont typeface="+mj-lt"/>
              <a:buAutoNum type="arabicPeriod"/>
            </a:pPr>
            <a:r>
              <a:rPr lang="en-ID" sz="1000" dirty="0" err="1">
                <a:latin typeface="Dosis" pitchFamily="2" charset="0"/>
              </a:rPr>
              <a:t>Setelah</a:t>
            </a:r>
            <a:r>
              <a:rPr lang="en-ID" sz="1000" dirty="0">
                <a:latin typeface="Dosis" pitchFamily="2" charset="0"/>
              </a:rPr>
              <a:t> Standardization:</a:t>
            </a:r>
          </a:p>
          <a:p>
            <a:pPr marL="1143000" lvl="2" indent="-228600" algn="just">
              <a:buFont typeface="Arial" panose="020B0604020202020204" pitchFamily="34" charset="0"/>
              <a:buChar char="•"/>
            </a:pPr>
            <a:r>
              <a:rPr lang="en-ID" sz="1000" dirty="0" err="1">
                <a:latin typeface="Dosis" pitchFamily="2" charset="0"/>
              </a:rPr>
              <a:t>Akurasi</a:t>
            </a:r>
            <a:r>
              <a:rPr lang="en-ID" sz="1000" dirty="0">
                <a:latin typeface="Dosis" pitchFamily="2" charset="0"/>
              </a:rPr>
              <a:t> </a:t>
            </a:r>
            <a:r>
              <a:rPr lang="en-ID" sz="1000" dirty="0" err="1">
                <a:latin typeface="Dosis" pitchFamily="2" charset="0"/>
              </a:rPr>
              <a:t>turun</a:t>
            </a:r>
            <a:r>
              <a:rPr lang="en-ID" sz="1000" dirty="0">
                <a:latin typeface="Dosis" pitchFamily="2" charset="0"/>
              </a:rPr>
              <a:t> </a:t>
            </a:r>
            <a:r>
              <a:rPr lang="en-ID" sz="1000" dirty="0" err="1">
                <a:latin typeface="Dosis" pitchFamily="2" charset="0"/>
              </a:rPr>
              <a:t>menjadi</a:t>
            </a:r>
            <a:r>
              <a:rPr lang="en-ID" sz="1000" dirty="0">
                <a:latin typeface="Dosis" pitchFamily="2" charset="0"/>
              </a:rPr>
              <a:t> 52% di set uji dan 97% di set </a:t>
            </a:r>
            <a:r>
              <a:rPr lang="en-ID" sz="1000" dirty="0" err="1">
                <a:latin typeface="Dosis" pitchFamily="2" charset="0"/>
              </a:rPr>
              <a:t>latih</a:t>
            </a:r>
            <a:r>
              <a:rPr lang="en-ID" sz="1000" dirty="0">
                <a:latin typeface="Dosis" pitchFamily="2" charset="0"/>
              </a:rPr>
              <a:t>.</a:t>
            </a:r>
          </a:p>
          <a:p>
            <a:pPr marL="1143000" lvl="2" indent="-228600" algn="just">
              <a:buFont typeface="Arial" panose="020B0604020202020204" pitchFamily="34" charset="0"/>
              <a:buChar char="•"/>
            </a:pPr>
            <a:r>
              <a:rPr lang="en-ID" sz="1000" dirty="0">
                <a:latin typeface="Dosis" pitchFamily="2" charset="0"/>
              </a:rPr>
              <a:t>Precision dan Recall di set uji </a:t>
            </a:r>
            <a:r>
              <a:rPr lang="en-ID" sz="1000" dirty="0" err="1">
                <a:latin typeface="Dosis" pitchFamily="2" charset="0"/>
              </a:rPr>
              <a:t>adalah</a:t>
            </a:r>
            <a:r>
              <a:rPr lang="en-ID" sz="1000" dirty="0">
                <a:latin typeface="Dosis" pitchFamily="2" charset="0"/>
              </a:rPr>
              <a:t> 0, </a:t>
            </a:r>
            <a:r>
              <a:rPr lang="en-ID" sz="1000" dirty="0" err="1">
                <a:latin typeface="Dosis" pitchFamily="2" charset="0"/>
              </a:rPr>
              <a:t>menunjukkan</a:t>
            </a:r>
            <a:r>
              <a:rPr lang="en-ID" sz="1000" dirty="0">
                <a:latin typeface="Dosis" pitchFamily="2" charset="0"/>
              </a:rPr>
              <a:t> </a:t>
            </a:r>
            <a:r>
              <a:rPr lang="en-ID" sz="1000" dirty="0" err="1">
                <a:latin typeface="Dosis" pitchFamily="2" charset="0"/>
              </a:rPr>
              <a:t>bahwa</a:t>
            </a:r>
            <a:r>
              <a:rPr lang="en-ID" sz="1000" dirty="0">
                <a:latin typeface="Dosis" pitchFamily="2" charset="0"/>
              </a:rPr>
              <a:t> model </a:t>
            </a:r>
            <a:r>
              <a:rPr lang="en-ID" sz="1000" dirty="0" err="1">
                <a:latin typeface="Dosis" pitchFamily="2" charset="0"/>
              </a:rPr>
              <a:t>tidak</a:t>
            </a:r>
            <a:r>
              <a:rPr lang="en-ID" sz="1000" dirty="0">
                <a:latin typeface="Dosis" pitchFamily="2" charset="0"/>
              </a:rPr>
              <a:t> </a:t>
            </a:r>
            <a:r>
              <a:rPr lang="en-ID" sz="1000" dirty="0" err="1">
                <a:latin typeface="Dosis" pitchFamily="2" charset="0"/>
              </a:rPr>
              <a:t>dapat</a:t>
            </a:r>
            <a:r>
              <a:rPr lang="en-ID" sz="1000" dirty="0">
                <a:latin typeface="Dosis" pitchFamily="2" charset="0"/>
              </a:rPr>
              <a:t> </a:t>
            </a:r>
            <a:r>
              <a:rPr lang="en-ID" sz="1000" dirty="0" err="1">
                <a:latin typeface="Dosis" pitchFamily="2" charset="0"/>
              </a:rPr>
              <a:t>mendeteksi</a:t>
            </a:r>
            <a:r>
              <a:rPr lang="en-ID" sz="1000" dirty="0">
                <a:latin typeface="Dosis" pitchFamily="2" charset="0"/>
              </a:rPr>
              <a:t> </a:t>
            </a:r>
            <a:r>
              <a:rPr lang="en-ID" sz="1000" dirty="0" err="1">
                <a:latin typeface="Dosis" pitchFamily="2" charset="0"/>
              </a:rPr>
              <a:t>kelas</a:t>
            </a:r>
            <a:r>
              <a:rPr lang="en-ID" sz="1000" dirty="0">
                <a:latin typeface="Dosis" pitchFamily="2" charset="0"/>
              </a:rPr>
              <a:t> </a:t>
            </a:r>
            <a:r>
              <a:rPr lang="en-ID" sz="1000" dirty="0" err="1">
                <a:latin typeface="Dosis" pitchFamily="2" charset="0"/>
              </a:rPr>
              <a:t>positif</a:t>
            </a:r>
            <a:r>
              <a:rPr lang="en-ID" sz="1000" dirty="0">
                <a:latin typeface="Dosis" pitchFamily="2" charset="0"/>
              </a:rPr>
              <a:t>.</a:t>
            </a:r>
          </a:p>
          <a:p>
            <a:pPr marL="1143000" lvl="2" indent="-228600" algn="just">
              <a:buFont typeface="Arial" panose="020B0604020202020204" pitchFamily="34" charset="0"/>
              <a:buChar char="•"/>
            </a:pPr>
            <a:r>
              <a:rPr lang="en-ID" sz="1000" dirty="0">
                <a:latin typeface="Dosis" pitchFamily="2" charset="0"/>
              </a:rPr>
              <a:t>ROC AUC </a:t>
            </a:r>
            <a:r>
              <a:rPr lang="en-ID" sz="1000" dirty="0" err="1">
                <a:latin typeface="Dosis" pitchFamily="2" charset="0"/>
              </a:rPr>
              <a:t>tetap</a:t>
            </a:r>
            <a:r>
              <a:rPr lang="en-ID" sz="1000" dirty="0">
                <a:latin typeface="Dosis" pitchFamily="2" charset="0"/>
              </a:rPr>
              <a:t> 0.50, </a:t>
            </a:r>
            <a:r>
              <a:rPr lang="en-ID" sz="1000" dirty="0" err="1">
                <a:latin typeface="Dosis" pitchFamily="2" charset="0"/>
              </a:rPr>
              <a:t>menunjukkan</a:t>
            </a:r>
            <a:r>
              <a:rPr lang="en-ID" sz="1000" dirty="0">
                <a:latin typeface="Dosis" pitchFamily="2" charset="0"/>
              </a:rPr>
              <a:t> </a:t>
            </a:r>
            <a:r>
              <a:rPr lang="en-ID" sz="1000" dirty="0" err="1">
                <a:latin typeface="Dosis" pitchFamily="2" charset="0"/>
              </a:rPr>
              <a:t>bahwa</a:t>
            </a:r>
            <a:r>
              <a:rPr lang="en-ID" sz="1000" dirty="0">
                <a:latin typeface="Dosis" pitchFamily="2" charset="0"/>
              </a:rPr>
              <a:t> model </a:t>
            </a:r>
            <a:r>
              <a:rPr lang="en-ID" sz="1000" dirty="0" err="1">
                <a:latin typeface="Dosis" pitchFamily="2" charset="0"/>
              </a:rPr>
              <a:t>tidak</a:t>
            </a:r>
            <a:r>
              <a:rPr lang="en-ID" sz="1000" dirty="0">
                <a:latin typeface="Dosis" pitchFamily="2" charset="0"/>
              </a:rPr>
              <a:t> </a:t>
            </a:r>
            <a:r>
              <a:rPr lang="en-ID" sz="1000" dirty="0" err="1">
                <a:latin typeface="Dosis" pitchFamily="2" charset="0"/>
              </a:rPr>
              <a:t>lebih</a:t>
            </a:r>
            <a:r>
              <a:rPr lang="en-ID" sz="1000" dirty="0">
                <a:latin typeface="Dosis" pitchFamily="2" charset="0"/>
              </a:rPr>
              <a:t> </a:t>
            </a:r>
            <a:r>
              <a:rPr lang="en-ID" sz="1000" dirty="0" err="1">
                <a:latin typeface="Dosis" pitchFamily="2" charset="0"/>
              </a:rPr>
              <a:t>baik</a:t>
            </a:r>
            <a:r>
              <a:rPr lang="en-ID" sz="1000" dirty="0">
                <a:latin typeface="Dosis" pitchFamily="2" charset="0"/>
              </a:rPr>
              <a:t> </a:t>
            </a:r>
            <a:r>
              <a:rPr lang="en-ID" sz="1000" dirty="0" err="1">
                <a:latin typeface="Dosis" pitchFamily="2" charset="0"/>
              </a:rPr>
              <a:t>dari</a:t>
            </a:r>
            <a:r>
              <a:rPr lang="en-ID" sz="1000" dirty="0">
                <a:latin typeface="Dosis" pitchFamily="2" charset="0"/>
              </a:rPr>
              <a:t> </a:t>
            </a:r>
            <a:r>
              <a:rPr lang="en-ID" sz="1000" dirty="0" err="1">
                <a:latin typeface="Dosis" pitchFamily="2" charset="0"/>
              </a:rPr>
              <a:t>tebakan</a:t>
            </a:r>
            <a:r>
              <a:rPr lang="en-ID" sz="1000" dirty="0">
                <a:latin typeface="Dosis" pitchFamily="2" charset="0"/>
              </a:rPr>
              <a:t> </a:t>
            </a:r>
            <a:r>
              <a:rPr lang="en-ID" sz="1000" dirty="0" err="1">
                <a:latin typeface="Dosis" pitchFamily="2" charset="0"/>
              </a:rPr>
              <a:t>acak</a:t>
            </a:r>
            <a:r>
              <a:rPr lang="en-ID" sz="1000" dirty="0">
                <a:latin typeface="Dosis" pitchFamily="2" charset="0"/>
              </a:rPr>
              <a:t>.</a:t>
            </a:r>
          </a:p>
          <a:p>
            <a:pPr marL="1143000" lvl="2" indent="-228600" algn="just">
              <a:buFont typeface="Arial" panose="020B0604020202020204" pitchFamily="34" charset="0"/>
              <a:buChar char="•"/>
            </a:pPr>
            <a:r>
              <a:rPr lang="en-ID" sz="1000" dirty="0">
                <a:latin typeface="Dosis" pitchFamily="2" charset="0"/>
              </a:rPr>
              <a:t>Cross-validation </a:t>
            </a:r>
            <a:r>
              <a:rPr lang="en-ID" sz="1000" dirty="0" err="1">
                <a:latin typeface="Dosis" pitchFamily="2" charset="0"/>
              </a:rPr>
              <a:t>menunjukkan</a:t>
            </a:r>
            <a:r>
              <a:rPr lang="en-ID" sz="1000" dirty="0">
                <a:latin typeface="Dosis" pitchFamily="2" charset="0"/>
              </a:rPr>
              <a:t> </a:t>
            </a:r>
            <a:r>
              <a:rPr lang="en-ID" sz="1000" dirty="0" err="1">
                <a:latin typeface="Dosis" pitchFamily="2" charset="0"/>
              </a:rPr>
              <a:t>penurunan</a:t>
            </a:r>
            <a:r>
              <a:rPr lang="en-ID" sz="1000" dirty="0">
                <a:latin typeface="Dosis" pitchFamily="2" charset="0"/>
              </a:rPr>
              <a:t> </a:t>
            </a:r>
            <a:r>
              <a:rPr lang="en-ID" sz="1000" dirty="0" err="1">
                <a:latin typeface="Dosis" pitchFamily="2" charset="0"/>
              </a:rPr>
              <a:t>sedikit</a:t>
            </a:r>
            <a:r>
              <a:rPr lang="en-ID" sz="1000" dirty="0">
                <a:latin typeface="Dosis" pitchFamily="2" charset="0"/>
              </a:rPr>
              <a:t> </a:t>
            </a:r>
            <a:r>
              <a:rPr lang="en-ID" sz="1000" dirty="0" err="1">
                <a:latin typeface="Dosis" pitchFamily="2" charset="0"/>
              </a:rPr>
              <a:t>dalam</a:t>
            </a:r>
            <a:r>
              <a:rPr lang="en-ID" sz="1000" dirty="0">
                <a:latin typeface="Dosis" pitchFamily="2" charset="0"/>
              </a:rPr>
              <a:t> </a:t>
            </a:r>
            <a:r>
              <a:rPr lang="en-ID" sz="1000" dirty="0" err="1">
                <a:latin typeface="Dosis" pitchFamily="2" charset="0"/>
              </a:rPr>
              <a:t>akurasi</a:t>
            </a:r>
            <a:r>
              <a:rPr lang="en-ID" sz="1000" dirty="0">
                <a:latin typeface="Dosis" pitchFamily="2" charset="0"/>
              </a:rPr>
              <a:t>, </a:t>
            </a:r>
            <a:r>
              <a:rPr lang="en-ID" sz="1000" dirty="0" err="1">
                <a:latin typeface="Dosis" pitchFamily="2" charset="0"/>
              </a:rPr>
              <a:t>tetapi</a:t>
            </a:r>
            <a:r>
              <a:rPr lang="en-ID" sz="1000" dirty="0">
                <a:latin typeface="Dosis" pitchFamily="2" charset="0"/>
              </a:rPr>
              <a:t> </a:t>
            </a:r>
            <a:r>
              <a:rPr lang="en-ID" sz="1000" dirty="0" err="1">
                <a:latin typeface="Dosis" pitchFamily="2" charset="0"/>
              </a:rPr>
              <a:t>tetap</a:t>
            </a:r>
            <a:r>
              <a:rPr lang="en-ID" sz="1000" dirty="0">
                <a:latin typeface="Dosis" pitchFamily="2" charset="0"/>
              </a:rPr>
              <a:t> </a:t>
            </a:r>
            <a:r>
              <a:rPr lang="en-ID" sz="1000" dirty="0" err="1">
                <a:latin typeface="Dosis" pitchFamily="2" charset="0"/>
              </a:rPr>
              <a:t>tinggi</a:t>
            </a:r>
            <a:r>
              <a:rPr lang="en-ID" sz="1000" dirty="0">
                <a:latin typeface="Dosis" pitchFamily="2" charset="0"/>
              </a:rPr>
              <a:t>.</a:t>
            </a:r>
          </a:p>
          <a:p>
            <a:pPr algn="just"/>
            <a:r>
              <a:rPr lang="en-ID" sz="1000" b="1" dirty="0">
                <a:latin typeface="Dosis" pitchFamily="2" charset="0"/>
              </a:rPr>
              <a:t>2. Decision Tree</a:t>
            </a:r>
          </a:p>
          <a:p>
            <a:pPr marL="742950" lvl="1" indent="-285750" algn="just">
              <a:buFont typeface="+mj-lt"/>
              <a:buAutoNum type="arabicPeriod"/>
            </a:pPr>
            <a:r>
              <a:rPr lang="en-ID" sz="1000" dirty="0" err="1">
                <a:latin typeface="Dosis" pitchFamily="2" charset="0"/>
              </a:rPr>
              <a:t>Sebelum</a:t>
            </a:r>
            <a:r>
              <a:rPr lang="en-ID" sz="1000" dirty="0">
                <a:latin typeface="Dosis" pitchFamily="2" charset="0"/>
              </a:rPr>
              <a:t> Standardization: Performa </a:t>
            </a:r>
            <a:r>
              <a:rPr lang="en-ID" sz="1000" dirty="0" err="1">
                <a:latin typeface="Dosis" pitchFamily="2" charset="0"/>
              </a:rPr>
              <a:t>baik</a:t>
            </a:r>
            <a:r>
              <a:rPr lang="en-ID" sz="1000" dirty="0">
                <a:latin typeface="Dosis" pitchFamily="2" charset="0"/>
              </a:rPr>
              <a:t> </a:t>
            </a:r>
            <a:r>
              <a:rPr lang="en-ID" sz="1000" dirty="0" err="1">
                <a:latin typeface="Dosis" pitchFamily="2" charset="0"/>
              </a:rPr>
              <a:t>dengan</a:t>
            </a:r>
            <a:r>
              <a:rPr lang="en-ID" sz="1000" dirty="0">
                <a:latin typeface="Dosis" pitchFamily="2" charset="0"/>
              </a:rPr>
              <a:t> </a:t>
            </a:r>
            <a:r>
              <a:rPr lang="en-ID" sz="1000" dirty="0" err="1">
                <a:latin typeface="Dosis" pitchFamily="2" charset="0"/>
              </a:rPr>
              <a:t>akurasi</a:t>
            </a:r>
            <a:r>
              <a:rPr lang="en-ID" sz="1000" dirty="0">
                <a:latin typeface="Dosis" pitchFamily="2" charset="0"/>
              </a:rPr>
              <a:t> </a:t>
            </a:r>
            <a:r>
              <a:rPr lang="en-ID" sz="1000" dirty="0" err="1">
                <a:latin typeface="Dosis" pitchFamily="2" charset="0"/>
              </a:rPr>
              <a:t>tinggi</a:t>
            </a:r>
            <a:r>
              <a:rPr lang="en-ID" sz="1000" dirty="0">
                <a:latin typeface="Dosis" pitchFamily="2" charset="0"/>
              </a:rPr>
              <a:t> dan ROC AUC yang </a:t>
            </a:r>
            <a:r>
              <a:rPr lang="en-ID" sz="1000" dirty="0" err="1">
                <a:latin typeface="Dosis" pitchFamily="2" charset="0"/>
              </a:rPr>
              <a:t>baik</a:t>
            </a:r>
            <a:r>
              <a:rPr lang="en-ID" sz="1000" dirty="0">
                <a:latin typeface="Dosis" pitchFamily="2" charset="0"/>
              </a:rPr>
              <a:t>.</a:t>
            </a:r>
          </a:p>
          <a:p>
            <a:pPr marL="742950" lvl="1" indent="-285750" algn="just">
              <a:buFont typeface="+mj-lt"/>
              <a:buAutoNum type="arabicPeriod"/>
            </a:pPr>
            <a:r>
              <a:rPr lang="en-ID" sz="1000" dirty="0" err="1">
                <a:latin typeface="Dosis" pitchFamily="2" charset="0"/>
              </a:rPr>
              <a:t>Setelah</a:t>
            </a:r>
            <a:r>
              <a:rPr lang="en-ID" sz="1000" dirty="0">
                <a:latin typeface="Dosis" pitchFamily="2" charset="0"/>
              </a:rPr>
              <a:t> Standardization:</a:t>
            </a:r>
          </a:p>
          <a:p>
            <a:pPr marL="1143000" lvl="2" indent="-228600" algn="just">
              <a:buFont typeface="Arial" panose="020B0604020202020204" pitchFamily="34" charset="0"/>
              <a:buChar char="•"/>
            </a:pPr>
            <a:r>
              <a:rPr lang="en-ID" sz="1000" dirty="0" err="1">
                <a:latin typeface="Dosis" pitchFamily="2" charset="0"/>
              </a:rPr>
              <a:t>Akurasi</a:t>
            </a:r>
            <a:r>
              <a:rPr lang="en-ID" sz="1000" dirty="0">
                <a:latin typeface="Dosis" pitchFamily="2" charset="0"/>
              </a:rPr>
              <a:t> dan ROC AUC sangat </a:t>
            </a:r>
            <a:r>
              <a:rPr lang="en-ID" sz="1000" dirty="0" err="1">
                <a:latin typeface="Dosis" pitchFamily="2" charset="0"/>
              </a:rPr>
              <a:t>rendah</a:t>
            </a:r>
            <a:r>
              <a:rPr lang="en-ID" sz="1000" dirty="0">
                <a:latin typeface="Dosis" pitchFamily="2" charset="0"/>
              </a:rPr>
              <a:t>, </a:t>
            </a:r>
            <a:r>
              <a:rPr lang="en-ID" sz="1000" dirty="0" err="1">
                <a:latin typeface="Dosis" pitchFamily="2" charset="0"/>
              </a:rPr>
              <a:t>dengan</a:t>
            </a:r>
            <a:r>
              <a:rPr lang="en-ID" sz="1000" dirty="0">
                <a:latin typeface="Dosis" pitchFamily="2" charset="0"/>
              </a:rPr>
              <a:t> </a:t>
            </a:r>
            <a:r>
              <a:rPr lang="en-ID" sz="1000" dirty="0" err="1">
                <a:latin typeface="Dosis" pitchFamily="2" charset="0"/>
              </a:rPr>
              <a:t>akurasi</a:t>
            </a:r>
            <a:r>
              <a:rPr lang="en-ID" sz="1000" dirty="0">
                <a:latin typeface="Dosis" pitchFamily="2" charset="0"/>
              </a:rPr>
              <a:t> set uji </a:t>
            </a:r>
            <a:r>
              <a:rPr lang="en-ID" sz="1000" dirty="0" err="1">
                <a:latin typeface="Dosis" pitchFamily="2" charset="0"/>
              </a:rPr>
              <a:t>hanya</a:t>
            </a:r>
            <a:r>
              <a:rPr lang="en-ID" sz="1000" dirty="0">
                <a:latin typeface="Dosis" pitchFamily="2" charset="0"/>
              </a:rPr>
              <a:t> 48% dan ROC AUC 50%.</a:t>
            </a:r>
          </a:p>
          <a:p>
            <a:pPr marL="1143000" lvl="2" indent="-228600" algn="just">
              <a:buFont typeface="Arial" panose="020B0604020202020204" pitchFamily="34" charset="0"/>
              <a:buChar char="•"/>
            </a:pPr>
            <a:r>
              <a:rPr lang="en-ID" sz="1000" dirty="0">
                <a:latin typeface="Dosis" pitchFamily="2" charset="0"/>
              </a:rPr>
              <a:t>Precision dan Recall di set uji </a:t>
            </a:r>
            <a:r>
              <a:rPr lang="en-ID" sz="1000" dirty="0" err="1">
                <a:latin typeface="Dosis" pitchFamily="2" charset="0"/>
              </a:rPr>
              <a:t>menunjukkan</a:t>
            </a:r>
            <a:r>
              <a:rPr lang="en-ID" sz="1000" dirty="0">
                <a:latin typeface="Dosis" pitchFamily="2" charset="0"/>
              </a:rPr>
              <a:t> </a:t>
            </a:r>
            <a:r>
              <a:rPr lang="en-ID" sz="1000" dirty="0" err="1">
                <a:latin typeface="Dosis" pitchFamily="2" charset="0"/>
              </a:rPr>
              <a:t>bahwa</a:t>
            </a:r>
            <a:r>
              <a:rPr lang="en-ID" sz="1000" dirty="0">
                <a:latin typeface="Dosis" pitchFamily="2" charset="0"/>
              </a:rPr>
              <a:t> model </a:t>
            </a:r>
            <a:r>
              <a:rPr lang="en-ID" sz="1000" dirty="0" err="1">
                <a:latin typeface="Dosis" pitchFamily="2" charset="0"/>
              </a:rPr>
              <a:t>tidak</a:t>
            </a:r>
            <a:r>
              <a:rPr lang="en-ID" sz="1000" dirty="0">
                <a:latin typeface="Dosis" pitchFamily="2" charset="0"/>
              </a:rPr>
              <a:t> </a:t>
            </a:r>
            <a:r>
              <a:rPr lang="en-ID" sz="1000" dirty="0" err="1">
                <a:latin typeface="Dosis" pitchFamily="2" charset="0"/>
              </a:rPr>
              <a:t>dapat</a:t>
            </a:r>
            <a:r>
              <a:rPr lang="en-ID" sz="1000" dirty="0">
                <a:latin typeface="Dosis" pitchFamily="2" charset="0"/>
              </a:rPr>
              <a:t> </a:t>
            </a:r>
            <a:r>
              <a:rPr lang="en-ID" sz="1000" dirty="0" err="1">
                <a:latin typeface="Dosis" pitchFamily="2" charset="0"/>
              </a:rPr>
              <a:t>membedakan</a:t>
            </a:r>
            <a:r>
              <a:rPr lang="en-ID" sz="1000" dirty="0">
                <a:latin typeface="Dosis" pitchFamily="2" charset="0"/>
              </a:rPr>
              <a:t> </a:t>
            </a:r>
            <a:r>
              <a:rPr lang="en-ID" sz="1000" dirty="0" err="1">
                <a:latin typeface="Dosis" pitchFamily="2" charset="0"/>
              </a:rPr>
              <a:t>kelas</a:t>
            </a:r>
            <a:r>
              <a:rPr lang="en-ID" sz="1000" dirty="0">
                <a:latin typeface="Dosis" pitchFamily="2" charset="0"/>
              </a:rPr>
              <a:t> </a:t>
            </a:r>
            <a:r>
              <a:rPr lang="en-ID" sz="1000" dirty="0" err="1">
                <a:latin typeface="Dosis" pitchFamily="2" charset="0"/>
              </a:rPr>
              <a:t>positif</a:t>
            </a:r>
            <a:r>
              <a:rPr lang="en-ID" sz="1000" dirty="0">
                <a:latin typeface="Dosis" pitchFamily="2" charset="0"/>
              </a:rPr>
              <a:t> </a:t>
            </a:r>
            <a:r>
              <a:rPr lang="en-ID" sz="1000" dirty="0" err="1">
                <a:latin typeface="Dosis" pitchFamily="2" charset="0"/>
              </a:rPr>
              <a:t>dengan</a:t>
            </a:r>
            <a:r>
              <a:rPr lang="en-ID" sz="1000" dirty="0">
                <a:latin typeface="Dosis" pitchFamily="2" charset="0"/>
              </a:rPr>
              <a:t> </a:t>
            </a:r>
            <a:r>
              <a:rPr lang="en-ID" sz="1000" dirty="0" err="1">
                <a:latin typeface="Dosis" pitchFamily="2" charset="0"/>
              </a:rPr>
              <a:t>baik</a:t>
            </a:r>
            <a:r>
              <a:rPr lang="en-ID" sz="1000" dirty="0">
                <a:latin typeface="Dosis" pitchFamily="2" charset="0"/>
              </a:rPr>
              <a:t>.</a:t>
            </a:r>
          </a:p>
          <a:p>
            <a:pPr algn="just"/>
            <a:r>
              <a:rPr lang="en-ID" sz="1000" b="1" dirty="0">
                <a:latin typeface="Dosis" pitchFamily="2" charset="0"/>
              </a:rPr>
              <a:t>3. Random Forest</a:t>
            </a:r>
          </a:p>
          <a:p>
            <a:pPr marL="742950" lvl="1" indent="-285750" algn="just">
              <a:buFont typeface="+mj-lt"/>
              <a:buAutoNum type="arabicPeriod"/>
            </a:pPr>
            <a:r>
              <a:rPr lang="en-ID" sz="1000" dirty="0" err="1">
                <a:latin typeface="Dosis" pitchFamily="2" charset="0"/>
              </a:rPr>
              <a:t>Sebelum</a:t>
            </a:r>
            <a:r>
              <a:rPr lang="en-ID" sz="1000" dirty="0">
                <a:latin typeface="Dosis" pitchFamily="2" charset="0"/>
              </a:rPr>
              <a:t> Standardization: Sangat </a:t>
            </a:r>
            <a:r>
              <a:rPr lang="en-ID" sz="1000" dirty="0" err="1">
                <a:latin typeface="Dosis" pitchFamily="2" charset="0"/>
              </a:rPr>
              <a:t>baik</a:t>
            </a:r>
            <a:r>
              <a:rPr lang="en-ID" sz="1000" dirty="0">
                <a:latin typeface="Dosis" pitchFamily="2" charset="0"/>
              </a:rPr>
              <a:t> </a:t>
            </a:r>
            <a:r>
              <a:rPr lang="en-ID" sz="1000" dirty="0" err="1">
                <a:latin typeface="Dosis" pitchFamily="2" charset="0"/>
              </a:rPr>
              <a:t>dengan</a:t>
            </a:r>
            <a:r>
              <a:rPr lang="en-ID" sz="1000" dirty="0">
                <a:latin typeface="Dosis" pitchFamily="2" charset="0"/>
              </a:rPr>
              <a:t> </a:t>
            </a:r>
            <a:r>
              <a:rPr lang="en-ID" sz="1000" dirty="0" err="1">
                <a:latin typeface="Dosis" pitchFamily="2" charset="0"/>
              </a:rPr>
              <a:t>akurasi</a:t>
            </a:r>
            <a:r>
              <a:rPr lang="en-ID" sz="1000" dirty="0">
                <a:latin typeface="Dosis" pitchFamily="2" charset="0"/>
              </a:rPr>
              <a:t> </a:t>
            </a:r>
            <a:r>
              <a:rPr lang="en-ID" sz="1000" dirty="0" err="1">
                <a:latin typeface="Dosis" pitchFamily="2" charset="0"/>
              </a:rPr>
              <a:t>tinggi</a:t>
            </a:r>
            <a:r>
              <a:rPr lang="en-ID" sz="1000" dirty="0">
                <a:latin typeface="Dosis" pitchFamily="2" charset="0"/>
              </a:rPr>
              <a:t> dan ROC AUC </a:t>
            </a:r>
            <a:r>
              <a:rPr lang="en-ID" sz="1000" dirty="0" err="1">
                <a:latin typeface="Dosis" pitchFamily="2" charset="0"/>
              </a:rPr>
              <a:t>mendekati</a:t>
            </a:r>
            <a:r>
              <a:rPr lang="en-ID" sz="1000" dirty="0">
                <a:latin typeface="Dosis" pitchFamily="2" charset="0"/>
              </a:rPr>
              <a:t> 1.</a:t>
            </a:r>
          </a:p>
          <a:p>
            <a:pPr marL="742950" lvl="1" indent="-285750" algn="just">
              <a:buFont typeface="+mj-lt"/>
              <a:buAutoNum type="arabicPeriod"/>
            </a:pPr>
            <a:r>
              <a:rPr lang="en-ID" sz="1000" dirty="0" err="1">
                <a:latin typeface="Dosis" pitchFamily="2" charset="0"/>
              </a:rPr>
              <a:t>Setelah</a:t>
            </a:r>
            <a:r>
              <a:rPr lang="en-ID" sz="1000" dirty="0">
                <a:latin typeface="Dosis" pitchFamily="2" charset="0"/>
              </a:rPr>
              <a:t> Standardization:</a:t>
            </a:r>
          </a:p>
          <a:p>
            <a:pPr marL="1143000" lvl="2" indent="-228600" algn="just">
              <a:buFont typeface="Arial" panose="020B0604020202020204" pitchFamily="34" charset="0"/>
              <a:buChar char="•"/>
            </a:pPr>
            <a:r>
              <a:rPr lang="en-ID" sz="1000" dirty="0" err="1">
                <a:latin typeface="Dosis" pitchFamily="2" charset="0"/>
              </a:rPr>
              <a:t>Akurasi</a:t>
            </a:r>
            <a:r>
              <a:rPr lang="en-ID" sz="1000" dirty="0">
                <a:latin typeface="Dosis" pitchFamily="2" charset="0"/>
              </a:rPr>
              <a:t> </a:t>
            </a:r>
            <a:r>
              <a:rPr lang="en-ID" sz="1000" dirty="0" err="1">
                <a:latin typeface="Dosis" pitchFamily="2" charset="0"/>
              </a:rPr>
              <a:t>menurun</a:t>
            </a:r>
            <a:r>
              <a:rPr lang="en-ID" sz="1000" dirty="0">
                <a:latin typeface="Dosis" pitchFamily="2" charset="0"/>
              </a:rPr>
              <a:t> </a:t>
            </a:r>
            <a:r>
              <a:rPr lang="en-ID" sz="1000" dirty="0" err="1">
                <a:latin typeface="Dosis" pitchFamily="2" charset="0"/>
              </a:rPr>
              <a:t>menjadi</a:t>
            </a:r>
            <a:r>
              <a:rPr lang="en-ID" sz="1000" dirty="0">
                <a:latin typeface="Dosis" pitchFamily="2" charset="0"/>
              </a:rPr>
              <a:t> 52% </a:t>
            </a:r>
            <a:r>
              <a:rPr lang="en-ID" sz="1000" dirty="0" err="1">
                <a:latin typeface="Dosis" pitchFamily="2" charset="0"/>
              </a:rPr>
              <a:t>dengan</a:t>
            </a:r>
            <a:r>
              <a:rPr lang="en-ID" sz="1000" dirty="0">
                <a:latin typeface="Dosis" pitchFamily="2" charset="0"/>
              </a:rPr>
              <a:t> Precision dan Recall di set uji masing-masing 0.</a:t>
            </a:r>
          </a:p>
          <a:p>
            <a:pPr marL="1143000" lvl="2" indent="-228600" algn="just">
              <a:buFont typeface="Arial" panose="020B0604020202020204" pitchFamily="34" charset="0"/>
              <a:buChar char="•"/>
            </a:pPr>
            <a:r>
              <a:rPr lang="en-ID" sz="1000" dirty="0">
                <a:latin typeface="Dosis" pitchFamily="2" charset="0"/>
              </a:rPr>
              <a:t>ROC AUC </a:t>
            </a:r>
            <a:r>
              <a:rPr lang="en-ID" sz="1000" dirty="0" err="1">
                <a:latin typeface="Dosis" pitchFamily="2" charset="0"/>
              </a:rPr>
              <a:t>sedikit</a:t>
            </a:r>
            <a:r>
              <a:rPr lang="en-ID" sz="1000" dirty="0">
                <a:latin typeface="Dosis" pitchFamily="2" charset="0"/>
              </a:rPr>
              <a:t> </a:t>
            </a:r>
            <a:r>
              <a:rPr lang="en-ID" sz="1000" dirty="0" err="1">
                <a:latin typeface="Dosis" pitchFamily="2" charset="0"/>
              </a:rPr>
              <a:t>meningkat</a:t>
            </a:r>
            <a:r>
              <a:rPr lang="en-ID" sz="1000" dirty="0">
                <a:latin typeface="Dosis" pitchFamily="2" charset="0"/>
              </a:rPr>
              <a:t> </a:t>
            </a:r>
            <a:r>
              <a:rPr lang="en-ID" sz="1000" dirty="0" err="1">
                <a:latin typeface="Dosis" pitchFamily="2" charset="0"/>
              </a:rPr>
              <a:t>tetapi</a:t>
            </a:r>
            <a:r>
              <a:rPr lang="en-ID" sz="1000" dirty="0">
                <a:latin typeface="Dosis" pitchFamily="2" charset="0"/>
              </a:rPr>
              <a:t> </a:t>
            </a:r>
            <a:r>
              <a:rPr lang="en-ID" sz="1000" dirty="0" err="1">
                <a:latin typeface="Dosis" pitchFamily="2" charset="0"/>
              </a:rPr>
              <a:t>masih</a:t>
            </a:r>
            <a:r>
              <a:rPr lang="en-ID" sz="1000" dirty="0">
                <a:latin typeface="Dosis" pitchFamily="2" charset="0"/>
              </a:rPr>
              <a:t> </a:t>
            </a:r>
            <a:r>
              <a:rPr lang="en-ID" sz="1000" dirty="0" err="1">
                <a:latin typeface="Dosis" pitchFamily="2" charset="0"/>
              </a:rPr>
              <a:t>rendah</a:t>
            </a:r>
            <a:r>
              <a:rPr lang="en-ID" sz="1000" dirty="0">
                <a:latin typeface="Dosis" pitchFamily="2" charset="0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164644-4CFC-74E1-B075-382AA73B70D0}"/>
              </a:ext>
            </a:extLst>
          </p:cNvPr>
          <p:cNvSpPr txBox="1"/>
          <p:nvPr/>
        </p:nvSpPr>
        <p:spPr>
          <a:xfrm>
            <a:off x="4843670" y="1186215"/>
            <a:ext cx="4098234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ID" sz="1000" b="1" dirty="0">
                <a:latin typeface="Dosis" pitchFamily="2" charset="0"/>
              </a:rPr>
              <a:t>4. K-Nearest </a:t>
            </a:r>
            <a:r>
              <a:rPr lang="en-ID" sz="1000" b="1" dirty="0" err="1">
                <a:latin typeface="Dosis" pitchFamily="2" charset="0"/>
              </a:rPr>
              <a:t>Neighbors</a:t>
            </a:r>
            <a:r>
              <a:rPr lang="en-ID" sz="1000" b="1" dirty="0">
                <a:latin typeface="Dosis" pitchFamily="2" charset="0"/>
              </a:rPr>
              <a:t> (KNN)</a:t>
            </a:r>
          </a:p>
          <a:p>
            <a:pPr marL="742950" lvl="1" indent="-285750" algn="just">
              <a:buFont typeface="+mj-lt"/>
              <a:buAutoNum type="arabicPeriod"/>
            </a:pPr>
            <a:r>
              <a:rPr lang="en-ID" sz="1000" dirty="0" err="1">
                <a:latin typeface="Dosis" pitchFamily="2" charset="0"/>
              </a:rPr>
              <a:t>Sebelum</a:t>
            </a:r>
            <a:r>
              <a:rPr lang="en-ID" sz="1000" dirty="0">
                <a:latin typeface="Dosis" pitchFamily="2" charset="0"/>
              </a:rPr>
              <a:t> Standardization: </a:t>
            </a:r>
            <a:r>
              <a:rPr lang="en-ID" sz="1000" dirty="0" err="1">
                <a:latin typeface="Dosis" pitchFamily="2" charset="0"/>
              </a:rPr>
              <a:t>Performanya</a:t>
            </a:r>
            <a:r>
              <a:rPr lang="en-ID" sz="1000" dirty="0">
                <a:latin typeface="Dosis" pitchFamily="2" charset="0"/>
              </a:rPr>
              <a:t> </a:t>
            </a:r>
            <a:r>
              <a:rPr lang="en-ID" sz="1000" dirty="0" err="1">
                <a:latin typeface="Dosis" pitchFamily="2" charset="0"/>
              </a:rPr>
              <a:t>rendah</a:t>
            </a:r>
            <a:r>
              <a:rPr lang="en-ID" sz="1000" dirty="0">
                <a:latin typeface="Dosis" pitchFamily="2" charset="0"/>
              </a:rPr>
              <a:t>, </a:t>
            </a:r>
            <a:r>
              <a:rPr lang="en-ID" sz="1000" dirty="0" err="1">
                <a:latin typeface="Dosis" pitchFamily="2" charset="0"/>
              </a:rPr>
              <a:t>meskipun</a:t>
            </a:r>
            <a:r>
              <a:rPr lang="en-ID" sz="1000" dirty="0">
                <a:latin typeface="Dosis" pitchFamily="2" charset="0"/>
              </a:rPr>
              <a:t> </a:t>
            </a:r>
            <a:r>
              <a:rPr lang="en-ID" sz="1000" dirty="0" err="1">
                <a:latin typeface="Dosis" pitchFamily="2" charset="0"/>
              </a:rPr>
              <a:t>stabil</a:t>
            </a:r>
            <a:r>
              <a:rPr lang="en-ID" sz="1000" dirty="0">
                <a:latin typeface="Dosis" pitchFamily="2" charset="0"/>
              </a:rPr>
              <a:t>.</a:t>
            </a:r>
          </a:p>
          <a:p>
            <a:pPr marL="742950" lvl="1" indent="-285750" algn="just">
              <a:buFont typeface="+mj-lt"/>
              <a:buAutoNum type="arabicPeriod"/>
            </a:pPr>
            <a:r>
              <a:rPr lang="en-ID" sz="1000" dirty="0" err="1">
                <a:latin typeface="Dosis" pitchFamily="2" charset="0"/>
              </a:rPr>
              <a:t>Setelah</a:t>
            </a:r>
            <a:r>
              <a:rPr lang="en-ID" sz="1000" dirty="0">
                <a:latin typeface="Dosis" pitchFamily="2" charset="0"/>
              </a:rPr>
              <a:t> Standardization:</a:t>
            </a:r>
          </a:p>
          <a:p>
            <a:pPr marL="1143000" lvl="2" indent="-228600" algn="just">
              <a:buFont typeface="Arial" panose="020B0604020202020204" pitchFamily="34" charset="0"/>
              <a:buChar char="•"/>
            </a:pPr>
            <a:r>
              <a:rPr lang="en-ID" sz="1000" dirty="0" err="1">
                <a:latin typeface="Dosis" pitchFamily="2" charset="0"/>
              </a:rPr>
              <a:t>Akurasi</a:t>
            </a:r>
            <a:r>
              <a:rPr lang="en-ID" sz="1000" dirty="0">
                <a:latin typeface="Dosis" pitchFamily="2" charset="0"/>
              </a:rPr>
              <a:t> dan F1-Score </a:t>
            </a:r>
            <a:r>
              <a:rPr lang="en-ID" sz="1000" dirty="0" err="1">
                <a:latin typeface="Dosis" pitchFamily="2" charset="0"/>
              </a:rPr>
              <a:t>tetap</a:t>
            </a:r>
            <a:r>
              <a:rPr lang="en-ID" sz="1000" dirty="0">
                <a:latin typeface="Dosis" pitchFamily="2" charset="0"/>
              </a:rPr>
              <a:t> </a:t>
            </a:r>
            <a:r>
              <a:rPr lang="en-ID" sz="1000" dirty="0" err="1">
                <a:latin typeface="Dosis" pitchFamily="2" charset="0"/>
              </a:rPr>
              <a:t>rendah</a:t>
            </a:r>
            <a:r>
              <a:rPr lang="en-ID" sz="1000" dirty="0">
                <a:latin typeface="Dosis" pitchFamily="2" charset="0"/>
              </a:rPr>
              <a:t> </a:t>
            </a:r>
            <a:r>
              <a:rPr lang="en-ID" sz="1000" dirty="0" err="1">
                <a:latin typeface="Dosis" pitchFamily="2" charset="0"/>
              </a:rPr>
              <a:t>dengan</a:t>
            </a:r>
            <a:r>
              <a:rPr lang="en-ID" sz="1000" dirty="0">
                <a:latin typeface="Dosis" pitchFamily="2" charset="0"/>
              </a:rPr>
              <a:t> </a:t>
            </a:r>
            <a:r>
              <a:rPr lang="en-ID" sz="1000" dirty="0" err="1">
                <a:latin typeface="Dosis" pitchFamily="2" charset="0"/>
              </a:rPr>
              <a:t>nilai</a:t>
            </a:r>
            <a:r>
              <a:rPr lang="en-ID" sz="1000" dirty="0">
                <a:latin typeface="Dosis" pitchFamily="2" charset="0"/>
              </a:rPr>
              <a:t> 52% dan 0.</a:t>
            </a:r>
          </a:p>
          <a:p>
            <a:pPr marL="1143000" lvl="2" indent="-228600" algn="just">
              <a:buFont typeface="Arial" panose="020B0604020202020204" pitchFamily="34" charset="0"/>
              <a:buChar char="•"/>
            </a:pPr>
            <a:r>
              <a:rPr lang="en-ID" sz="1000" dirty="0">
                <a:latin typeface="Dosis" pitchFamily="2" charset="0"/>
              </a:rPr>
              <a:t>ROC AUC </a:t>
            </a:r>
            <a:r>
              <a:rPr lang="en-ID" sz="1000" dirty="0" err="1">
                <a:latin typeface="Dosis" pitchFamily="2" charset="0"/>
              </a:rPr>
              <a:t>tetap</a:t>
            </a:r>
            <a:r>
              <a:rPr lang="en-ID" sz="1000" dirty="0">
                <a:latin typeface="Dosis" pitchFamily="2" charset="0"/>
              </a:rPr>
              <a:t> 0.50.</a:t>
            </a:r>
          </a:p>
          <a:p>
            <a:pPr algn="just"/>
            <a:r>
              <a:rPr lang="en-ID" sz="1000" b="1" dirty="0">
                <a:latin typeface="Dosis" pitchFamily="2" charset="0"/>
              </a:rPr>
              <a:t>5. Gradient Boosting</a:t>
            </a:r>
          </a:p>
          <a:p>
            <a:pPr marL="742950" lvl="1" indent="-285750" algn="just">
              <a:buFont typeface="+mj-lt"/>
              <a:buAutoNum type="arabicPeriod"/>
            </a:pPr>
            <a:r>
              <a:rPr lang="en-ID" sz="1000" dirty="0" err="1">
                <a:latin typeface="Dosis" pitchFamily="2" charset="0"/>
              </a:rPr>
              <a:t>Sebelum</a:t>
            </a:r>
            <a:r>
              <a:rPr lang="en-ID" sz="1000" dirty="0">
                <a:latin typeface="Dosis" pitchFamily="2" charset="0"/>
              </a:rPr>
              <a:t> Standardization: Sangat </a:t>
            </a:r>
            <a:r>
              <a:rPr lang="en-ID" sz="1000" dirty="0" err="1">
                <a:latin typeface="Dosis" pitchFamily="2" charset="0"/>
              </a:rPr>
              <a:t>baik</a:t>
            </a:r>
            <a:r>
              <a:rPr lang="en-ID" sz="1000" dirty="0">
                <a:latin typeface="Dosis" pitchFamily="2" charset="0"/>
              </a:rPr>
              <a:t> </a:t>
            </a:r>
            <a:r>
              <a:rPr lang="en-ID" sz="1000" dirty="0" err="1">
                <a:latin typeface="Dosis" pitchFamily="2" charset="0"/>
              </a:rPr>
              <a:t>dengan</a:t>
            </a:r>
            <a:r>
              <a:rPr lang="en-ID" sz="1000" dirty="0">
                <a:latin typeface="Dosis" pitchFamily="2" charset="0"/>
              </a:rPr>
              <a:t> </a:t>
            </a:r>
            <a:r>
              <a:rPr lang="en-ID" sz="1000" dirty="0" err="1">
                <a:latin typeface="Dosis" pitchFamily="2" charset="0"/>
              </a:rPr>
              <a:t>akurasi</a:t>
            </a:r>
            <a:r>
              <a:rPr lang="en-ID" sz="1000" dirty="0">
                <a:latin typeface="Dosis" pitchFamily="2" charset="0"/>
              </a:rPr>
              <a:t> dan ROC AUC yang </a:t>
            </a:r>
            <a:r>
              <a:rPr lang="en-ID" sz="1000" dirty="0" err="1">
                <a:latin typeface="Dosis" pitchFamily="2" charset="0"/>
              </a:rPr>
              <a:t>tinggi</a:t>
            </a:r>
            <a:r>
              <a:rPr lang="en-ID" sz="1000" dirty="0">
                <a:latin typeface="Dosis" pitchFamily="2" charset="0"/>
              </a:rPr>
              <a:t>.</a:t>
            </a:r>
          </a:p>
          <a:p>
            <a:pPr marL="742950" lvl="1" indent="-285750" algn="just">
              <a:buFont typeface="+mj-lt"/>
              <a:buAutoNum type="arabicPeriod"/>
            </a:pPr>
            <a:r>
              <a:rPr lang="en-ID" sz="1000" dirty="0" err="1">
                <a:latin typeface="Dosis" pitchFamily="2" charset="0"/>
              </a:rPr>
              <a:t>Setelah</a:t>
            </a:r>
            <a:r>
              <a:rPr lang="en-ID" sz="1000" dirty="0">
                <a:latin typeface="Dosis" pitchFamily="2" charset="0"/>
              </a:rPr>
              <a:t> Standardization:</a:t>
            </a:r>
          </a:p>
          <a:p>
            <a:pPr marL="1143000" lvl="2" indent="-228600" algn="just">
              <a:buFont typeface="Arial" panose="020B0604020202020204" pitchFamily="34" charset="0"/>
              <a:buChar char="•"/>
            </a:pPr>
            <a:r>
              <a:rPr lang="en-ID" sz="1000" dirty="0" err="1">
                <a:latin typeface="Dosis" pitchFamily="2" charset="0"/>
              </a:rPr>
              <a:t>Akurasi</a:t>
            </a:r>
            <a:r>
              <a:rPr lang="en-ID" sz="1000" dirty="0">
                <a:latin typeface="Dosis" pitchFamily="2" charset="0"/>
              </a:rPr>
              <a:t> </a:t>
            </a:r>
            <a:r>
              <a:rPr lang="en-ID" sz="1000" dirty="0" err="1">
                <a:latin typeface="Dosis" pitchFamily="2" charset="0"/>
              </a:rPr>
              <a:t>menurun</a:t>
            </a:r>
            <a:r>
              <a:rPr lang="en-ID" sz="1000" dirty="0">
                <a:latin typeface="Dosis" pitchFamily="2" charset="0"/>
              </a:rPr>
              <a:t> </a:t>
            </a:r>
            <a:r>
              <a:rPr lang="en-ID" sz="1000" dirty="0" err="1">
                <a:latin typeface="Dosis" pitchFamily="2" charset="0"/>
              </a:rPr>
              <a:t>menjadi</a:t>
            </a:r>
            <a:r>
              <a:rPr lang="en-ID" sz="1000" dirty="0">
                <a:latin typeface="Dosis" pitchFamily="2" charset="0"/>
              </a:rPr>
              <a:t> 48% </a:t>
            </a:r>
            <a:r>
              <a:rPr lang="en-ID" sz="1000" dirty="0" err="1">
                <a:latin typeface="Dosis" pitchFamily="2" charset="0"/>
              </a:rPr>
              <a:t>dengan</a:t>
            </a:r>
            <a:r>
              <a:rPr lang="en-ID" sz="1000" dirty="0">
                <a:latin typeface="Dosis" pitchFamily="2" charset="0"/>
              </a:rPr>
              <a:t> Precision dan Recall yang sangat </a:t>
            </a:r>
            <a:r>
              <a:rPr lang="en-ID" sz="1000" dirty="0" err="1">
                <a:latin typeface="Dosis" pitchFamily="2" charset="0"/>
              </a:rPr>
              <a:t>rendah</a:t>
            </a:r>
            <a:r>
              <a:rPr lang="en-ID" sz="1000" dirty="0">
                <a:latin typeface="Dosis" pitchFamily="2" charset="0"/>
              </a:rPr>
              <a:t>.</a:t>
            </a:r>
          </a:p>
          <a:p>
            <a:pPr marL="1143000" lvl="2" indent="-228600" algn="just">
              <a:buFont typeface="Arial" panose="020B0604020202020204" pitchFamily="34" charset="0"/>
              <a:buChar char="•"/>
            </a:pPr>
            <a:r>
              <a:rPr lang="en-ID" sz="1000" dirty="0">
                <a:latin typeface="Dosis" pitchFamily="2" charset="0"/>
              </a:rPr>
              <a:t>ROC AUC </a:t>
            </a:r>
            <a:r>
              <a:rPr lang="en-ID" sz="1000" dirty="0" err="1">
                <a:latin typeface="Dosis" pitchFamily="2" charset="0"/>
              </a:rPr>
              <a:t>turun</a:t>
            </a:r>
            <a:r>
              <a:rPr lang="en-ID" sz="1000" dirty="0">
                <a:latin typeface="Dosis" pitchFamily="2" charset="0"/>
              </a:rPr>
              <a:t> </a:t>
            </a:r>
            <a:r>
              <a:rPr lang="en-ID" sz="1000" dirty="0" err="1">
                <a:latin typeface="Dosis" pitchFamily="2" charset="0"/>
              </a:rPr>
              <a:t>menjadi</a:t>
            </a:r>
            <a:r>
              <a:rPr lang="en-ID" sz="1000" dirty="0">
                <a:latin typeface="Dosis" pitchFamily="2" charset="0"/>
              </a:rPr>
              <a:t> 48.05%.</a:t>
            </a:r>
          </a:p>
          <a:p>
            <a:pPr algn="just"/>
            <a:r>
              <a:rPr lang="en-ID" sz="1000" b="1" dirty="0">
                <a:latin typeface="Dosis" pitchFamily="2" charset="0"/>
              </a:rPr>
              <a:t>6. </a:t>
            </a:r>
            <a:r>
              <a:rPr lang="en-ID" sz="1000" b="1" dirty="0" err="1">
                <a:latin typeface="Dosis" pitchFamily="2" charset="0"/>
              </a:rPr>
              <a:t>XGBoost</a:t>
            </a:r>
            <a:endParaRPr lang="en-ID" sz="1000" b="1" dirty="0">
              <a:latin typeface="Dosis" pitchFamily="2" charset="0"/>
            </a:endParaRPr>
          </a:p>
          <a:p>
            <a:pPr marL="742950" lvl="1" indent="-285750" algn="just">
              <a:buFont typeface="+mj-lt"/>
              <a:buAutoNum type="arabicPeriod"/>
            </a:pPr>
            <a:r>
              <a:rPr lang="en-ID" sz="1000" dirty="0" err="1">
                <a:latin typeface="Dosis" pitchFamily="2" charset="0"/>
              </a:rPr>
              <a:t>Sebelum</a:t>
            </a:r>
            <a:r>
              <a:rPr lang="en-ID" sz="1000" dirty="0">
                <a:latin typeface="Dosis" pitchFamily="2" charset="0"/>
              </a:rPr>
              <a:t> Standardization: Performa sangat </a:t>
            </a:r>
            <a:r>
              <a:rPr lang="en-ID" sz="1000" dirty="0" err="1">
                <a:latin typeface="Dosis" pitchFamily="2" charset="0"/>
              </a:rPr>
              <a:t>baik</a:t>
            </a:r>
            <a:r>
              <a:rPr lang="en-ID" sz="1000" dirty="0">
                <a:latin typeface="Dosis" pitchFamily="2" charset="0"/>
              </a:rPr>
              <a:t> </a:t>
            </a:r>
            <a:r>
              <a:rPr lang="en-ID" sz="1000" dirty="0" err="1">
                <a:latin typeface="Dosis" pitchFamily="2" charset="0"/>
              </a:rPr>
              <a:t>dengan</a:t>
            </a:r>
            <a:r>
              <a:rPr lang="en-ID" sz="1000" dirty="0">
                <a:latin typeface="Dosis" pitchFamily="2" charset="0"/>
              </a:rPr>
              <a:t> </a:t>
            </a:r>
            <a:r>
              <a:rPr lang="en-ID" sz="1000" dirty="0" err="1">
                <a:latin typeface="Dosis" pitchFamily="2" charset="0"/>
              </a:rPr>
              <a:t>akurasi</a:t>
            </a:r>
            <a:r>
              <a:rPr lang="en-ID" sz="1000" dirty="0">
                <a:latin typeface="Dosis" pitchFamily="2" charset="0"/>
              </a:rPr>
              <a:t> </a:t>
            </a:r>
            <a:r>
              <a:rPr lang="en-ID" sz="1000" dirty="0" err="1">
                <a:latin typeface="Dosis" pitchFamily="2" charset="0"/>
              </a:rPr>
              <a:t>tinggi</a:t>
            </a:r>
            <a:r>
              <a:rPr lang="en-ID" sz="1000" dirty="0">
                <a:latin typeface="Dosis" pitchFamily="2" charset="0"/>
              </a:rPr>
              <a:t> dan ROC AUC yang </a:t>
            </a:r>
            <a:r>
              <a:rPr lang="en-ID" sz="1000" dirty="0" err="1">
                <a:latin typeface="Dosis" pitchFamily="2" charset="0"/>
              </a:rPr>
              <a:t>mendekati</a:t>
            </a:r>
            <a:r>
              <a:rPr lang="en-ID" sz="1000" dirty="0">
                <a:latin typeface="Dosis" pitchFamily="2" charset="0"/>
              </a:rPr>
              <a:t> 1.</a:t>
            </a:r>
          </a:p>
          <a:p>
            <a:pPr marL="742950" lvl="1" indent="-285750" algn="just">
              <a:buFont typeface="+mj-lt"/>
              <a:buAutoNum type="arabicPeriod"/>
            </a:pPr>
            <a:r>
              <a:rPr lang="en-ID" sz="1000" dirty="0" err="1">
                <a:latin typeface="Dosis" pitchFamily="2" charset="0"/>
              </a:rPr>
              <a:t>Setelah</a:t>
            </a:r>
            <a:r>
              <a:rPr lang="en-ID" sz="1000" dirty="0">
                <a:latin typeface="Dosis" pitchFamily="2" charset="0"/>
              </a:rPr>
              <a:t> Standardization:</a:t>
            </a:r>
          </a:p>
          <a:p>
            <a:pPr marL="1143000" lvl="2" indent="-228600" algn="just">
              <a:buFont typeface="Arial" panose="020B0604020202020204" pitchFamily="34" charset="0"/>
              <a:buChar char="•"/>
            </a:pPr>
            <a:r>
              <a:rPr lang="en-ID" sz="1000" dirty="0" err="1">
                <a:latin typeface="Dosis" pitchFamily="2" charset="0"/>
              </a:rPr>
              <a:t>Akurasi</a:t>
            </a:r>
            <a:r>
              <a:rPr lang="en-ID" sz="1000" dirty="0">
                <a:latin typeface="Dosis" pitchFamily="2" charset="0"/>
              </a:rPr>
              <a:t> </a:t>
            </a:r>
            <a:r>
              <a:rPr lang="en-ID" sz="1000" dirty="0" err="1">
                <a:latin typeface="Dosis" pitchFamily="2" charset="0"/>
              </a:rPr>
              <a:t>menurun</a:t>
            </a:r>
            <a:r>
              <a:rPr lang="en-ID" sz="1000" dirty="0">
                <a:latin typeface="Dosis" pitchFamily="2" charset="0"/>
              </a:rPr>
              <a:t> </a:t>
            </a:r>
            <a:r>
              <a:rPr lang="en-ID" sz="1000" dirty="0" err="1">
                <a:latin typeface="Dosis" pitchFamily="2" charset="0"/>
              </a:rPr>
              <a:t>menjadi</a:t>
            </a:r>
            <a:r>
              <a:rPr lang="en-ID" sz="1000" dirty="0">
                <a:latin typeface="Dosis" pitchFamily="2" charset="0"/>
              </a:rPr>
              <a:t> 52% </a:t>
            </a:r>
            <a:r>
              <a:rPr lang="en-ID" sz="1000" dirty="0" err="1">
                <a:latin typeface="Dosis" pitchFamily="2" charset="0"/>
              </a:rPr>
              <a:t>dengan</a:t>
            </a:r>
            <a:r>
              <a:rPr lang="en-ID" sz="1000" dirty="0">
                <a:latin typeface="Dosis" pitchFamily="2" charset="0"/>
              </a:rPr>
              <a:t> Precision dan Recall masing-masing 0.</a:t>
            </a:r>
          </a:p>
          <a:p>
            <a:pPr marL="1143000" lvl="2" indent="-228600" algn="just">
              <a:buFont typeface="Arial" panose="020B0604020202020204" pitchFamily="34" charset="0"/>
              <a:buChar char="•"/>
            </a:pPr>
            <a:r>
              <a:rPr lang="en-ID" sz="1000" dirty="0">
                <a:latin typeface="Dosis" pitchFamily="2" charset="0"/>
              </a:rPr>
              <a:t>ROC AUC </a:t>
            </a:r>
            <a:r>
              <a:rPr lang="en-ID" sz="1000" dirty="0" err="1">
                <a:latin typeface="Dosis" pitchFamily="2" charset="0"/>
              </a:rPr>
              <a:t>turun</a:t>
            </a:r>
            <a:r>
              <a:rPr lang="en-ID" sz="1000" dirty="0">
                <a:latin typeface="Dosis" pitchFamily="2" charset="0"/>
              </a:rPr>
              <a:t> </a:t>
            </a:r>
            <a:r>
              <a:rPr lang="en-ID" sz="1000" dirty="0" err="1">
                <a:latin typeface="Dosis" pitchFamily="2" charset="0"/>
              </a:rPr>
              <a:t>menjadi</a:t>
            </a:r>
            <a:r>
              <a:rPr lang="en-ID" sz="1000" dirty="0">
                <a:latin typeface="Dosis" pitchFamily="2" charset="0"/>
              </a:rPr>
              <a:t> 46.84%.</a:t>
            </a:r>
          </a:p>
        </p:txBody>
      </p:sp>
    </p:spTree>
    <p:extLst>
      <p:ext uri="{BB962C8B-B14F-4D97-AF65-F5344CB8AC3E}">
        <p14:creationId xmlns:p14="http://schemas.microsoft.com/office/powerpoint/2010/main" val="27497360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7"/>
          <p:cNvSpPr txBox="1">
            <a:spLocks noGrp="1"/>
          </p:cNvSpPr>
          <p:nvPr>
            <p:ph type="title"/>
          </p:nvPr>
        </p:nvSpPr>
        <p:spPr>
          <a:xfrm>
            <a:off x="0" y="-12175"/>
            <a:ext cx="786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chemeClr val="dk1"/>
              </a:buClr>
              <a:buSzPts val="990"/>
            </a:pPr>
            <a:r>
              <a:rPr lang="en-ID" sz="2220" b="1" dirty="0">
                <a:latin typeface="Dosis" pitchFamily="2" charset="0"/>
                <a:ea typeface="Roboto"/>
                <a:cs typeface="Roboto"/>
              </a:rPr>
              <a:t>Data </a:t>
            </a:r>
            <a:r>
              <a:rPr lang="en-ID" sz="2220" b="1" dirty="0" err="1">
                <a:latin typeface="Dosis" pitchFamily="2" charset="0"/>
                <a:ea typeface="Roboto"/>
                <a:cs typeface="Roboto"/>
              </a:rPr>
              <a:t>Modeling</a:t>
            </a:r>
            <a:endParaRPr lang="en-ID" sz="2220" b="1" dirty="0">
              <a:latin typeface="Dosis" pitchFamily="2" charset="0"/>
              <a:ea typeface="Roboto"/>
              <a:cs typeface="Roboto"/>
            </a:endParaRPr>
          </a:p>
        </p:txBody>
      </p:sp>
      <p:sp>
        <p:nvSpPr>
          <p:cNvPr id="115" name="Google Shape;115;p27"/>
          <p:cNvSpPr txBox="1"/>
          <p:nvPr/>
        </p:nvSpPr>
        <p:spPr>
          <a:xfrm>
            <a:off x="6725057" y="6011778"/>
            <a:ext cx="2305504" cy="35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100" dirty="0" err="1">
                <a:solidFill>
                  <a:srgbClr val="000000"/>
                </a:solidFill>
                <a:latin typeface="Dosis" pitchFamily="2" charset="0"/>
                <a:hlinkClick r:id="rId3"/>
              </a:rPr>
              <a:t>Klik</a:t>
            </a:r>
            <a:r>
              <a:rPr lang="en-ID" sz="1100" dirty="0">
                <a:solidFill>
                  <a:srgbClr val="000000"/>
                </a:solidFill>
                <a:latin typeface="Dosis" pitchFamily="2" charset="0"/>
                <a:hlinkClick r:id="rId3"/>
              </a:rPr>
              <a:t> </a:t>
            </a:r>
            <a:r>
              <a:rPr lang="en-ID" sz="1100" dirty="0" err="1">
                <a:solidFill>
                  <a:srgbClr val="000000"/>
                </a:solidFill>
                <a:latin typeface="Dosis" pitchFamily="2" charset="0"/>
                <a:hlinkClick r:id="rId3"/>
              </a:rPr>
              <a:t>disini</a:t>
            </a:r>
            <a:r>
              <a:rPr lang="en-ID" sz="1100" dirty="0">
                <a:solidFill>
                  <a:srgbClr val="000000"/>
                </a:solidFill>
                <a:latin typeface="Dosis" pitchFamily="2" charset="0"/>
                <a:hlinkClick r:id="rId3"/>
              </a:rPr>
              <a:t> </a:t>
            </a:r>
            <a:r>
              <a:rPr lang="en-ID" sz="1100" dirty="0" err="1">
                <a:solidFill>
                  <a:srgbClr val="000000"/>
                </a:solidFill>
                <a:latin typeface="Dosis" pitchFamily="2" charset="0"/>
                <a:hlinkClick r:id="rId3"/>
              </a:rPr>
              <a:t>untuk</a:t>
            </a:r>
            <a:r>
              <a:rPr lang="en-ID" sz="1100" dirty="0">
                <a:solidFill>
                  <a:srgbClr val="000000"/>
                </a:solidFill>
                <a:latin typeface="Dosis" pitchFamily="2" charset="0"/>
                <a:hlinkClick r:id="rId3"/>
              </a:rPr>
              <a:t> code Task 3</a:t>
            </a:r>
            <a:endParaRPr lang="en-ID" sz="1100" dirty="0">
              <a:solidFill>
                <a:srgbClr val="000000"/>
              </a:solidFill>
              <a:latin typeface="Dosis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E47171-C8B5-8466-5974-006F294D77CA}"/>
              </a:ext>
            </a:extLst>
          </p:cNvPr>
          <p:cNvSpPr txBox="1"/>
          <p:nvPr/>
        </p:nvSpPr>
        <p:spPr>
          <a:xfrm>
            <a:off x="84000" y="717345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ID" b="1" i="0" dirty="0">
                <a:effectLst/>
                <a:highlight>
                  <a:srgbClr val="FFFFFF"/>
                </a:highlight>
                <a:latin typeface="Dosis" pitchFamily="2" charset="0"/>
              </a:rPr>
              <a:t>Model Comparison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B91633-16EE-4136-333B-166000E1C0CA}"/>
              </a:ext>
            </a:extLst>
          </p:cNvPr>
          <p:cNvSpPr txBox="1"/>
          <p:nvPr/>
        </p:nvSpPr>
        <p:spPr>
          <a:xfrm>
            <a:off x="6725057" y="4843028"/>
            <a:ext cx="24582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dirty="0" err="1">
                <a:latin typeface="Dosis" pitchFamily="2" charset="0"/>
                <a:hlinkClick r:id="rId3"/>
              </a:rPr>
              <a:t>Klik</a:t>
            </a:r>
            <a:r>
              <a:rPr lang="en-ID" dirty="0">
                <a:latin typeface="Dosis" pitchFamily="2" charset="0"/>
                <a:hlinkClick r:id="rId3"/>
              </a:rPr>
              <a:t> </a:t>
            </a:r>
            <a:r>
              <a:rPr lang="en-ID" dirty="0" err="1">
                <a:latin typeface="Dosis" pitchFamily="2" charset="0"/>
                <a:hlinkClick r:id="rId3"/>
              </a:rPr>
              <a:t>disini</a:t>
            </a:r>
            <a:r>
              <a:rPr lang="en-ID" dirty="0">
                <a:latin typeface="Dosis" pitchFamily="2" charset="0"/>
                <a:hlinkClick r:id="rId3"/>
              </a:rPr>
              <a:t> </a:t>
            </a:r>
            <a:r>
              <a:rPr lang="en-ID" dirty="0" err="1">
                <a:latin typeface="Dosis" pitchFamily="2" charset="0"/>
                <a:hlinkClick r:id="rId3"/>
              </a:rPr>
              <a:t>untuk</a:t>
            </a:r>
            <a:r>
              <a:rPr lang="en-ID" dirty="0">
                <a:latin typeface="Dosis" pitchFamily="2" charset="0"/>
                <a:hlinkClick r:id="rId3"/>
              </a:rPr>
              <a:t> code Task 3</a:t>
            </a:r>
            <a:endParaRPr lang="en-ID" dirty="0">
              <a:latin typeface="Dosis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C481524-6B55-41DB-738D-F7A9EE58F1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408" y="1332899"/>
            <a:ext cx="5804452" cy="150597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B592E58-074B-6BC6-97EB-4E7BE36C9028}"/>
              </a:ext>
            </a:extLst>
          </p:cNvPr>
          <p:cNvSpPr txBox="1"/>
          <p:nvPr/>
        </p:nvSpPr>
        <p:spPr>
          <a:xfrm>
            <a:off x="84000" y="1025122"/>
            <a:ext cx="4572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ID" sz="1200" b="1" i="0" dirty="0" err="1">
                <a:effectLst/>
                <a:highlight>
                  <a:srgbClr val="FFFFFF"/>
                </a:highlight>
                <a:latin typeface="Dosis" pitchFamily="2" charset="0"/>
              </a:rPr>
              <a:t>Sebelum</a:t>
            </a:r>
            <a:r>
              <a:rPr lang="en-ID" sz="1200" b="1" i="0" dirty="0">
                <a:effectLst/>
                <a:highlight>
                  <a:srgbClr val="FFFFFF"/>
                </a:highlight>
                <a:latin typeface="Dosis" pitchFamily="2" charset="0"/>
              </a:rPr>
              <a:t> standardization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CB25D9-80B1-345A-BD97-D5B0DDEBF92B}"/>
              </a:ext>
            </a:extLst>
          </p:cNvPr>
          <p:cNvSpPr txBox="1"/>
          <p:nvPr/>
        </p:nvSpPr>
        <p:spPr>
          <a:xfrm>
            <a:off x="84000" y="3039656"/>
            <a:ext cx="4572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ID" sz="1200" b="1" i="0" dirty="0" err="1">
                <a:effectLst/>
                <a:highlight>
                  <a:srgbClr val="FFFFFF"/>
                </a:highlight>
                <a:latin typeface="Dosis" pitchFamily="2" charset="0"/>
              </a:rPr>
              <a:t>Setelah</a:t>
            </a:r>
            <a:r>
              <a:rPr lang="en-ID" sz="1200" b="1" i="0" dirty="0">
                <a:effectLst/>
                <a:highlight>
                  <a:srgbClr val="FFFFFF"/>
                </a:highlight>
                <a:latin typeface="Dosis" pitchFamily="2" charset="0"/>
              </a:rPr>
              <a:t> standardization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CEE941A-A783-A9AC-72E4-2A15D04647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5408" y="3334314"/>
            <a:ext cx="5804452" cy="170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4237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7"/>
          <p:cNvSpPr txBox="1">
            <a:spLocks noGrp="1"/>
          </p:cNvSpPr>
          <p:nvPr>
            <p:ph type="title"/>
          </p:nvPr>
        </p:nvSpPr>
        <p:spPr>
          <a:xfrm>
            <a:off x="0" y="-12175"/>
            <a:ext cx="786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chemeClr val="dk1"/>
              </a:buClr>
              <a:buSzPts val="990"/>
            </a:pPr>
            <a:r>
              <a:rPr lang="en-ID" sz="2220" b="1" dirty="0">
                <a:latin typeface="Roboto"/>
                <a:ea typeface="Roboto"/>
                <a:cs typeface="Roboto"/>
              </a:rPr>
              <a:t>Data </a:t>
            </a:r>
            <a:r>
              <a:rPr lang="en-ID" sz="2220" b="1" dirty="0" err="1">
                <a:latin typeface="Roboto"/>
                <a:ea typeface="Roboto"/>
                <a:cs typeface="Roboto"/>
              </a:rPr>
              <a:t>Modeling</a:t>
            </a:r>
            <a:endParaRPr lang="en-ID" sz="2220" b="1" dirty="0">
              <a:latin typeface="Roboto"/>
              <a:ea typeface="Roboto"/>
              <a:cs typeface="Roboto"/>
            </a:endParaRPr>
          </a:p>
        </p:txBody>
      </p:sp>
      <p:sp>
        <p:nvSpPr>
          <p:cNvPr id="115" name="Google Shape;115;p27"/>
          <p:cNvSpPr txBox="1"/>
          <p:nvPr/>
        </p:nvSpPr>
        <p:spPr>
          <a:xfrm>
            <a:off x="6725057" y="6011778"/>
            <a:ext cx="2305504" cy="35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100" dirty="0" err="1">
                <a:solidFill>
                  <a:srgbClr val="000000"/>
                </a:solidFill>
                <a:hlinkClick r:id="rId3"/>
              </a:rPr>
              <a:t>Klik</a:t>
            </a:r>
            <a:r>
              <a:rPr lang="en-ID" sz="1100" dirty="0">
                <a:solidFill>
                  <a:srgbClr val="000000"/>
                </a:solidFill>
                <a:hlinkClick r:id="rId3"/>
              </a:rPr>
              <a:t> </a:t>
            </a:r>
            <a:r>
              <a:rPr lang="en-ID" sz="1100" dirty="0" err="1">
                <a:solidFill>
                  <a:srgbClr val="000000"/>
                </a:solidFill>
                <a:hlinkClick r:id="rId3"/>
              </a:rPr>
              <a:t>disini</a:t>
            </a:r>
            <a:r>
              <a:rPr lang="en-ID" sz="1100" dirty="0">
                <a:solidFill>
                  <a:srgbClr val="000000"/>
                </a:solidFill>
                <a:hlinkClick r:id="rId3"/>
              </a:rPr>
              <a:t> </a:t>
            </a:r>
            <a:r>
              <a:rPr lang="en-ID" sz="1100" dirty="0" err="1">
                <a:solidFill>
                  <a:srgbClr val="000000"/>
                </a:solidFill>
                <a:hlinkClick r:id="rId3"/>
              </a:rPr>
              <a:t>untuk</a:t>
            </a:r>
            <a:r>
              <a:rPr lang="en-ID" sz="1100" dirty="0">
                <a:solidFill>
                  <a:srgbClr val="000000"/>
                </a:solidFill>
                <a:hlinkClick r:id="rId3"/>
              </a:rPr>
              <a:t> code Task 3</a:t>
            </a:r>
            <a:endParaRPr lang="en-ID" sz="1100" dirty="0">
              <a:solidFill>
                <a:srgbClr val="00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B91633-16EE-4136-333B-166000E1C0CA}"/>
              </a:ext>
            </a:extLst>
          </p:cNvPr>
          <p:cNvSpPr txBox="1"/>
          <p:nvPr/>
        </p:nvSpPr>
        <p:spPr>
          <a:xfrm>
            <a:off x="6725057" y="4843028"/>
            <a:ext cx="24582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dirty="0" err="1">
                <a:hlinkClick r:id="rId3"/>
              </a:rPr>
              <a:t>Klik</a:t>
            </a:r>
            <a:r>
              <a:rPr lang="en-ID" dirty="0">
                <a:hlinkClick r:id="rId3"/>
              </a:rPr>
              <a:t> </a:t>
            </a:r>
            <a:r>
              <a:rPr lang="en-ID" dirty="0" err="1">
                <a:hlinkClick r:id="rId3"/>
              </a:rPr>
              <a:t>disini</a:t>
            </a:r>
            <a:r>
              <a:rPr lang="en-ID" dirty="0">
                <a:hlinkClick r:id="rId3"/>
              </a:rPr>
              <a:t> </a:t>
            </a:r>
            <a:r>
              <a:rPr lang="en-ID" dirty="0" err="1">
                <a:hlinkClick r:id="rId3"/>
              </a:rPr>
              <a:t>untuk</a:t>
            </a:r>
            <a:r>
              <a:rPr lang="en-ID" dirty="0">
                <a:hlinkClick r:id="rId3"/>
              </a:rPr>
              <a:t> code Task 3</a:t>
            </a:r>
            <a:endParaRPr lang="en-ID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272DEAC-7049-9DDF-9D16-02091D6708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605" y="699060"/>
            <a:ext cx="5252255" cy="129673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3677A25-F84B-7F36-1643-11EDB13C074D}"/>
              </a:ext>
            </a:extLst>
          </p:cNvPr>
          <p:cNvSpPr txBox="1"/>
          <p:nvPr/>
        </p:nvSpPr>
        <p:spPr>
          <a:xfrm>
            <a:off x="169544" y="4634240"/>
            <a:ext cx="567499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1200" dirty="0">
                <a:latin typeface="Dosis" pitchFamily="2" charset="0"/>
              </a:rPr>
              <a:t>Model </a:t>
            </a:r>
            <a:r>
              <a:rPr lang="en-ID" sz="1200" dirty="0" err="1">
                <a:latin typeface="Dosis" pitchFamily="2" charset="0"/>
              </a:rPr>
              <a:t>XGBoost</a:t>
            </a:r>
            <a:r>
              <a:rPr lang="en-ID" sz="1200" dirty="0">
                <a:latin typeface="Dosis" pitchFamily="2" charset="0"/>
              </a:rPr>
              <a:t> yang </a:t>
            </a:r>
            <a:r>
              <a:rPr lang="en-ID" sz="1200" dirty="0" err="1">
                <a:latin typeface="Dosis" pitchFamily="2" charset="0"/>
              </a:rPr>
              <a:t>sudah</a:t>
            </a:r>
            <a:r>
              <a:rPr lang="en-ID" sz="1200" dirty="0">
                <a:latin typeface="Dosis" pitchFamily="2" charset="0"/>
              </a:rPr>
              <a:t> </a:t>
            </a:r>
            <a:r>
              <a:rPr lang="en-ID" sz="1200" dirty="0" err="1">
                <a:latin typeface="Dosis" pitchFamily="2" charset="0"/>
              </a:rPr>
              <a:t>distandardisasi</a:t>
            </a:r>
            <a:r>
              <a:rPr lang="en-ID" sz="1200" dirty="0">
                <a:latin typeface="Dosis" pitchFamily="2" charset="0"/>
              </a:rPr>
              <a:t> </a:t>
            </a:r>
            <a:r>
              <a:rPr lang="en-ID" sz="1200" dirty="0" err="1">
                <a:latin typeface="Dosis" pitchFamily="2" charset="0"/>
              </a:rPr>
              <a:t>terlihat</a:t>
            </a:r>
            <a:r>
              <a:rPr lang="en-ID" sz="1200" dirty="0">
                <a:latin typeface="Dosis" pitchFamily="2" charset="0"/>
              </a:rPr>
              <a:t> </a:t>
            </a:r>
            <a:r>
              <a:rPr lang="en-ID" sz="1200" dirty="0" err="1">
                <a:latin typeface="Dosis" pitchFamily="2" charset="0"/>
              </a:rPr>
              <a:t>baik</a:t>
            </a:r>
            <a:r>
              <a:rPr lang="en-ID" sz="1200" dirty="0">
                <a:latin typeface="Dosis" pitchFamily="2" charset="0"/>
              </a:rPr>
              <a:t> </a:t>
            </a:r>
            <a:r>
              <a:rPr lang="en-ID" sz="1200" dirty="0" err="1">
                <a:latin typeface="Dosis" pitchFamily="2" charset="0"/>
              </a:rPr>
              <a:t>tanpa</a:t>
            </a:r>
            <a:r>
              <a:rPr lang="en-ID" sz="1200" dirty="0">
                <a:latin typeface="Dosis" pitchFamily="2" charset="0"/>
              </a:rPr>
              <a:t> overfitting/underfitting.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7948F89-4361-722D-7A6B-C09B726082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355" y="1961203"/>
            <a:ext cx="4251645" cy="270762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B47CC5C-C995-EC85-8F8E-63757424FA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99479" y="3057143"/>
            <a:ext cx="1451155" cy="92491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30AEF37-0E16-631F-D3D6-C7E04E2A054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53918" y="1564257"/>
            <a:ext cx="1496716" cy="863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0061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7"/>
          <p:cNvSpPr txBox="1">
            <a:spLocks noGrp="1"/>
          </p:cNvSpPr>
          <p:nvPr>
            <p:ph type="title"/>
          </p:nvPr>
        </p:nvSpPr>
        <p:spPr>
          <a:xfrm>
            <a:off x="0" y="-12175"/>
            <a:ext cx="786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chemeClr val="dk1"/>
              </a:buClr>
              <a:buSzPts val="990"/>
            </a:pPr>
            <a:r>
              <a:rPr lang="en-ID" sz="2220" b="1" dirty="0">
                <a:latin typeface="Roboto"/>
                <a:ea typeface="Roboto"/>
                <a:cs typeface="Roboto"/>
              </a:rPr>
              <a:t>Data </a:t>
            </a:r>
            <a:r>
              <a:rPr lang="en-ID" sz="2220" b="1" dirty="0" err="1">
                <a:latin typeface="Roboto"/>
                <a:ea typeface="Roboto"/>
                <a:cs typeface="Roboto"/>
              </a:rPr>
              <a:t>Modeling</a:t>
            </a:r>
            <a:endParaRPr lang="en-ID" sz="2220" b="1" dirty="0">
              <a:latin typeface="Roboto"/>
              <a:ea typeface="Roboto"/>
              <a:cs typeface="Roboto"/>
            </a:endParaRPr>
          </a:p>
        </p:txBody>
      </p:sp>
      <p:sp>
        <p:nvSpPr>
          <p:cNvPr id="115" name="Google Shape;115;p27"/>
          <p:cNvSpPr txBox="1"/>
          <p:nvPr/>
        </p:nvSpPr>
        <p:spPr>
          <a:xfrm>
            <a:off x="6725057" y="6011778"/>
            <a:ext cx="2305504" cy="35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100" dirty="0" err="1">
                <a:solidFill>
                  <a:srgbClr val="000000"/>
                </a:solidFill>
                <a:hlinkClick r:id="rId3"/>
              </a:rPr>
              <a:t>Klik</a:t>
            </a:r>
            <a:r>
              <a:rPr lang="en-ID" sz="1100" dirty="0">
                <a:solidFill>
                  <a:srgbClr val="000000"/>
                </a:solidFill>
                <a:hlinkClick r:id="rId3"/>
              </a:rPr>
              <a:t> </a:t>
            </a:r>
            <a:r>
              <a:rPr lang="en-ID" sz="1100" dirty="0" err="1">
                <a:solidFill>
                  <a:srgbClr val="000000"/>
                </a:solidFill>
                <a:hlinkClick r:id="rId3"/>
              </a:rPr>
              <a:t>disini</a:t>
            </a:r>
            <a:r>
              <a:rPr lang="en-ID" sz="1100" dirty="0">
                <a:solidFill>
                  <a:srgbClr val="000000"/>
                </a:solidFill>
                <a:hlinkClick r:id="rId3"/>
              </a:rPr>
              <a:t> </a:t>
            </a:r>
            <a:r>
              <a:rPr lang="en-ID" sz="1100" dirty="0" err="1">
                <a:solidFill>
                  <a:srgbClr val="000000"/>
                </a:solidFill>
                <a:hlinkClick r:id="rId3"/>
              </a:rPr>
              <a:t>untuk</a:t>
            </a:r>
            <a:r>
              <a:rPr lang="en-ID" sz="1100" dirty="0">
                <a:solidFill>
                  <a:srgbClr val="000000"/>
                </a:solidFill>
                <a:hlinkClick r:id="rId3"/>
              </a:rPr>
              <a:t> code Task 3</a:t>
            </a:r>
            <a:endParaRPr lang="en-ID" sz="1100" dirty="0">
              <a:solidFill>
                <a:srgbClr val="00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B91633-16EE-4136-333B-166000E1C0CA}"/>
              </a:ext>
            </a:extLst>
          </p:cNvPr>
          <p:cNvSpPr txBox="1"/>
          <p:nvPr/>
        </p:nvSpPr>
        <p:spPr>
          <a:xfrm>
            <a:off x="6725057" y="4843028"/>
            <a:ext cx="24582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dirty="0" err="1">
                <a:hlinkClick r:id="rId3"/>
              </a:rPr>
              <a:t>Klik</a:t>
            </a:r>
            <a:r>
              <a:rPr lang="en-ID" dirty="0">
                <a:hlinkClick r:id="rId3"/>
              </a:rPr>
              <a:t> </a:t>
            </a:r>
            <a:r>
              <a:rPr lang="en-ID" dirty="0" err="1">
                <a:hlinkClick r:id="rId3"/>
              </a:rPr>
              <a:t>disini</a:t>
            </a:r>
            <a:r>
              <a:rPr lang="en-ID" dirty="0">
                <a:hlinkClick r:id="rId3"/>
              </a:rPr>
              <a:t> </a:t>
            </a:r>
            <a:r>
              <a:rPr lang="en-ID" dirty="0" err="1">
                <a:hlinkClick r:id="rId3"/>
              </a:rPr>
              <a:t>untuk</a:t>
            </a:r>
            <a:r>
              <a:rPr lang="en-ID" dirty="0">
                <a:hlinkClick r:id="rId3"/>
              </a:rPr>
              <a:t> code Task 3</a:t>
            </a:r>
            <a:endParaRPr lang="en-ID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7B2FF3-EA20-27E9-9435-3AF2E4684292}"/>
              </a:ext>
            </a:extLst>
          </p:cNvPr>
          <p:cNvSpPr txBox="1"/>
          <p:nvPr/>
        </p:nvSpPr>
        <p:spPr>
          <a:xfrm>
            <a:off x="4859439" y="1664199"/>
            <a:ext cx="4171122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ID" sz="1200" dirty="0" err="1">
                <a:latin typeface="Dosis" pitchFamily="2" charset="0"/>
              </a:rPr>
              <a:t>Terlihat</a:t>
            </a:r>
            <a:r>
              <a:rPr lang="en-ID" sz="1200" dirty="0">
                <a:latin typeface="Dosis" pitchFamily="2" charset="0"/>
              </a:rPr>
              <a:t> </a:t>
            </a:r>
            <a:r>
              <a:rPr lang="en-ID" sz="1200" dirty="0" err="1">
                <a:latin typeface="Dosis" pitchFamily="2" charset="0"/>
              </a:rPr>
              <a:t>jelas</a:t>
            </a:r>
            <a:r>
              <a:rPr lang="en-ID" sz="1200" dirty="0">
                <a:latin typeface="Dosis" pitchFamily="2" charset="0"/>
              </a:rPr>
              <a:t> </a:t>
            </a:r>
            <a:r>
              <a:rPr lang="en-ID" sz="1200" dirty="0" err="1">
                <a:latin typeface="Dosis" pitchFamily="2" charset="0"/>
              </a:rPr>
              <a:t>bahwa</a:t>
            </a:r>
            <a:r>
              <a:rPr lang="en-ID" sz="1200" dirty="0">
                <a:latin typeface="Dosis" pitchFamily="2" charset="0"/>
              </a:rPr>
              <a:t> dua </a:t>
            </a:r>
            <a:r>
              <a:rPr lang="en-ID" sz="1200" dirty="0" err="1">
                <a:latin typeface="Dosis" pitchFamily="2" charset="0"/>
              </a:rPr>
              <a:t>fitur</a:t>
            </a:r>
            <a:r>
              <a:rPr lang="en-ID" sz="1200" dirty="0">
                <a:latin typeface="Dosis" pitchFamily="2" charset="0"/>
              </a:rPr>
              <a:t> yang paling </a:t>
            </a:r>
            <a:r>
              <a:rPr lang="en-ID" sz="1200" dirty="0" err="1">
                <a:latin typeface="Dosis" pitchFamily="2" charset="0"/>
              </a:rPr>
              <a:t>berpengaruh</a:t>
            </a:r>
            <a:r>
              <a:rPr lang="en-ID" sz="1200" dirty="0">
                <a:latin typeface="Dosis" pitchFamily="2" charset="0"/>
              </a:rPr>
              <a:t> </a:t>
            </a:r>
            <a:r>
              <a:rPr lang="en-ID" sz="1200" dirty="0" err="1">
                <a:latin typeface="Dosis" pitchFamily="2" charset="0"/>
              </a:rPr>
              <a:t>terhadap</a:t>
            </a:r>
            <a:r>
              <a:rPr lang="en-ID" sz="1200" dirty="0">
                <a:latin typeface="Dosis" pitchFamily="2" charset="0"/>
              </a:rPr>
              <a:t> model </a:t>
            </a:r>
            <a:r>
              <a:rPr lang="en-ID" sz="1200" dirty="0" err="1">
                <a:latin typeface="Dosis" pitchFamily="2" charset="0"/>
              </a:rPr>
              <a:t>adalah</a:t>
            </a:r>
            <a:r>
              <a:rPr lang="en-ID" sz="1200" dirty="0">
                <a:latin typeface="Dosis" pitchFamily="2" charset="0"/>
              </a:rPr>
              <a:t> Daily Internet Usage dan Daily Time Spent on Site.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ID" sz="1200" dirty="0" err="1">
                <a:latin typeface="Dosis" pitchFamily="2" charset="0"/>
              </a:rPr>
              <a:t>Pengguna</a:t>
            </a:r>
            <a:r>
              <a:rPr lang="en-ID" sz="1200" dirty="0">
                <a:latin typeface="Dosis" pitchFamily="2" charset="0"/>
              </a:rPr>
              <a:t> yang </a:t>
            </a:r>
            <a:r>
              <a:rPr lang="en-ID" sz="1200" dirty="0" err="1">
                <a:latin typeface="Dosis" pitchFamily="2" charset="0"/>
              </a:rPr>
              <a:t>sering</a:t>
            </a:r>
            <a:r>
              <a:rPr lang="en-ID" sz="1200" dirty="0">
                <a:latin typeface="Dosis" pitchFamily="2" charset="0"/>
              </a:rPr>
              <a:t> online </a:t>
            </a:r>
            <a:r>
              <a:rPr lang="en-ID" sz="1200" dirty="0" err="1">
                <a:latin typeface="Dosis" pitchFamily="2" charset="0"/>
              </a:rPr>
              <a:t>lebih</a:t>
            </a:r>
            <a:r>
              <a:rPr lang="en-ID" sz="1200" dirty="0">
                <a:latin typeface="Dosis" pitchFamily="2" charset="0"/>
              </a:rPr>
              <a:t> </a:t>
            </a:r>
            <a:r>
              <a:rPr lang="en-ID" sz="1200" dirty="0" err="1">
                <a:latin typeface="Dosis" pitchFamily="2" charset="0"/>
              </a:rPr>
              <a:t>mungkin</a:t>
            </a:r>
            <a:r>
              <a:rPr lang="en-ID" sz="1200" dirty="0">
                <a:latin typeface="Dosis" pitchFamily="2" charset="0"/>
              </a:rPr>
              <a:t> </a:t>
            </a:r>
            <a:r>
              <a:rPr lang="en-ID" sz="1200" dirty="0" err="1">
                <a:latin typeface="Dosis" pitchFamily="2" charset="0"/>
              </a:rPr>
              <a:t>melihat</a:t>
            </a:r>
            <a:r>
              <a:rPr lang="en-ID" sz="1200" dirty="0">
                <a:latin typeface="Dosis" pitchFamily="2" charset="0"/>
              </a:rPr>
              <a:t> dan </a:t>
            </a:r>
            <a:r>
              <a:rPr lang="en-ID" sz="1200" dirty="0" err="1">
                <a:latin typeface="Dosis" pitchFamily="2" charset="0"/>
              </a:rPr>
              <a:t>mengklik</a:t>
            </a:r>
            <a:r>
              <a:rPr lang="en-ID" sz="1200" dirty="0">
                <a:latin typeface="Dosis" pitchFamily="2" charset="0"/>
              </a:rPr>
              <a:t> </a:t>
            </a:r>
            <a:r>
              <a:rPr lang="en-ID" sz="1200" dirty="0" err="1">
                <a:latin typeface="Dosis" pitchFamily="2" charset="0"/>
              </a:rPr>
              <a:t>iklan</a:t>
            </a:r>
            <a:r>
              <a:rPr lang="en-ID" sz="1200" dirty="0">
                <a:latin typeface="Dosis" pitchFamily="2" charset="0"/>
              </a:rPr>
              <a:t>. Fitur Daily Internet Usage </a:t>
            </a:r>
            <a:r>
              <a:rPr lang="en-ID" sz="1200" dirty="0" err="1">
                <a:latin typeface="Dosis" pitchFamily="2" charset="0"/>
              </a:rPr>
              <a:t>menunjukkan</a:t>
            </a:r>
            <a:r>
              <a:rPr lang="en-ID" sz="1200" dirty="0">
                <a:latin typeface="Dosis" pitchFamily="2" charset="0"/>
              </a:rPr>
              <a:t> </a:t>
            </a:r>
            <a:r>
              <a:rPr lang="en-ID" sz="1200" dirty="0" err="1">
                <a:latin typeface="Dosis" pitchFamily="2" charset="0"/>
              </a:rPr>
              <a:t>bahwa</a:t>
            </a:r>
            <a:r>
              <a:rPr lang="en-ID" sz="1200" dirty="0">
                <a:latin typeface="Dosis" pitchFamily="2" charset="0"/>
              </a:rPr>
              <a:t> </a:t>
            </a:r>
            <a:r>
              <a:rPr lang="en-ID" sz="1200" dirty="0" err="1">
                <a:latin typeface="Dosis" pitchFamily="2" charset="0"/>
              </a:rPr>
              <a:t>frekuensi</a:t>
            </a:r>
            <a:r>
              <a:rPr lang="en-ID" sz="1200" dirty="0">
                <a:latin typeface="Dosis" pitchFamily="2" charset="0"/>
              </a:rPr>
              <a:t> online </a:t>
            </a:r>
            <a:r>
              <a:rPr lang="en-ID" sz="1200" dirty="0" err="1">
                <a:latin typeface="Dosis" pitchFamily="2" charset="0"/>
              </a:rPr>
              <a:t>pengguna</a:t>
            </a:r>
            <a:r>
              <a:rPr lang="en-ID" sz="1200" dirty="0">
                <a:latin typeface="Dosis" pitchFamily="2" charset="0"/>
              </a:rPr>
              <a:t> </a:t>
            </a:r>
            <a:r>
              <a:rPr lang="en-ID" sz="1200" dirty="0" err="1">
                <a:latin typeface="Dosis" pitchFamily="2" charset="0"/>
              </a:rPr>
              <a:t>adalah</a:t>
            </a:r>
            <a:r>
              <a:rPr lang="en-ID" sz="1200" dirty="0">
                <a:latin typeface="Dosis" pitchFamily="2" charset="0"/>
              </a:rPr>
              <a:t> </a:t>
            </a:r>
            <a:r>
              <a:rPr lang="en-ID" sz="1200" dirty="0" err="1">
                <a:latin typeface="Dosis" pitchFamily="2" charset="0"/>
              </a:rPr>
              <a:t>indikator</a:t>
            </a:r>
            <a:r>
              <a:rPr lang="en-ID" sz="1200" dirty="0">
                <a:latin typeface="Dosis" pitchFamily="2" charset="0"/>
              </a:rPr>
              <a:t> </a:t>
            </a:r>
            <a:r>
              <a:rPr lang="en-ID" sz="1200" dirty="0" err="1">
                <a:latin typeface="Dosis" pitchFamily="2" charset="0"/>
              </a:rPr>
              <a:t>kuat</a:t>
            </a:r>
            <a:r>
              <a:rPr lang="en-ID" sz="1200" dirty="0">
                <a:latin typeface="Dosis" pitchFamily="2" charset="0"/>
              </a:rPr>
              <a:t> </a:t>
            </a:r>
            <a:r>
              <a:rPr lang="en-ID" sz="1200" dirty="0" err="1">
                <a:latin typeface="Dosis" pitchFamily="2" charset="0"/>
              </a:rPr>
              <a:t>dari</a:t>
            </a:r>
            <a:r>
              <a:rPr lang="en-ID" sz="1200" dirty="0">
                <a:latin typeface="Dosis" pitchFamily="2" charset="0"/>
              </a:rPr>
              <a:t> </a:t>
            </a:r>
            <a:r>
              <a:rPr lang="en-ID" sz="1200" dirty="0" err="1">
                <a:latin typeface="Dosis" pitchFamily="2" charset="0"/>
              </a:rPr>
              <a:t>kemungkinan</a:t>
            </a:r>
            <a:r>
              <a:rPr lang="en-ID" sz="1200" dirty="0">
                <a:latin typeface="Dosis" pitchFamily="2" charset="0"/>
              </a:rPr>
              <a:t> </a:t>
            </a:r>
            <a:r>
              <a:rPr lang="en-ID" sz="1200" dirty="0" err="1">
                <a:latin typeface="Dosis" pitchFamily="2" charset="0"/>
              </a:rPr>
              <a:t>mereka</a:t>
            </a:r>
            <a:r>
              <a:rPr lang="en-ID" sz="1200" dirty="0">
                <a:latin typeface="Dosis" pitchFamily="2" charset="0"/>
              </a:rPr>
              <a:t> </a:t>
            </a:r>
            <a:r>
              <a:rPr lang="en-ID" sz="1200" dirty="0" err="1">
                <a:latin typeface="Dosis" pitchFamily="2" charset="0"/>
              </a:rPr>
              <a:t>berinteraksi</a:t>
            </a:r>
            <a:r>
              <a:rPr lang="en-ID" sz="1200" dirty="0">
                <a:latin typeface="Dosis" pitchFamily="2" charset="0"/>
              </a:rPr>
              <a:t> </a:t>
            </a:r>
            <a:r>
              <a:rPr lang="en-ID" sz="1200" dirty="0" err="1">
                <a:latin typeface="Dosis" pitchFamily="2" charset="0"/>
              </a:rPr>
              <a:t>dengan</a:t>
            </a:r>
            <a:r>
              <a:rPr lang="en-ID" sz="1200" dirty="0">
                <a:latin typeface="Dosis" pitchFamily="2" charset="0"/>
              </a:rPr>
              <a:t> </a:t>
            </a:r>
            <a:r>
              <a:rPr lang="en-ID" sz="1200" dirty="0" err="1">
                <a:latin typeface="Dosis" pitchFamily="2" charset="0"/>
              </a:rPr>
              <a:t>iklan</a:t>
            </a:r>
            <a:r>
              <a:rPr lang="en-ID" sz="1200" dirty="0">
                <a:latin typeface="Dosis" pitchFamily="2" charset="0"/>
              </a:rPr>
              <a:t>.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ID" sz="1200" dirty="0" err="1">
                <a:latin typeface="Dosis" pitchFamily="2" charset="0"/>
              </a:rPr>
              <a:t>Semakin</a:t>
            </a:r>
            <a:r>
              <a:rPr lang="en-ID" sz="1200" dirty="0">
                <a:latin typeface="Dosis" pitchFamily="2" charset="0"/>
              </a:rPr>
              <a:t> lama </a:t>
            </a:r>
            <a:r>
              <a:rPr lang="en-ID" sz="1200" dirty="0" err="1">
                <a:latin typeface="Dosis" pitchFamily="2" charset="0"/>
              </a:rPr>
              <a:t>seseorang</a:t>
            </a:r>
            <a:r>
              <a:rPr lang="en-ID" sz="1200" dirty="0">
                <a:latin typeface="Dosis" pitchFamily="2" charset="0"/>
              </a:rPr>
              <a:t> </a:t>
            </a:r>
            <a:r>
              <a:rPr lang="en-ID" sz="1200" dirty="0" err="1">
                <a:latin typeface="Dosis" pitchFamily="2" charset="0"/>
              </a:rPr>
              <a:t>menghabiskan</a:t>
            </a:r>
            <a:r>
              <a:rPr lang="en-ID" sz="1200" dirty="0">
                <a:latin typeface="Dosis" pitchFamily="2" charset="0"/>
              </a:rPr>
              <a:t> </a:t>
            </a:r>
            <a:r>
              <a:rPr lang="en-ID" sz="1200" dirty="0" err="1">
                <a:latin typeface="Dosis" pitchFamily="2" charset="0"/>
              </a:rPr>
              <a:t>waktu</a:t>
            </a:r>
            <a:r>
              <a:rPr lang="en-ID" sz="1200" dirty="0">
                <a:latin typeface="Dosis" pitchFamily="2" charset="0"/>
              </a:rPr>
              <a:t> di situs, </a:t>
            </a:r>
            <a:r>
              <a:rPr lang="en-ID" sz="1200" dirty="0" err="1">
                <a:latin typeface="Dosis" pitchFamily="2" charset="0"/>
              </a:rPr>
              <a:t>semakin</a:t>
            </a:r>
            <a:r>
              <a:rPr lang="en-ID" sz="1200" dirty="0">
                <a:latin typeface="Dosis" pitchFamily="2" charset="0"/>
              </a:rPr>
              <a:t> </a:t>
            </a:r>
            <a:r>
              <a:rPr lang="en-ID" sz="1200" dirty="0" err="1">
                <a:latin typeface="Dosis" pitchFamily="2" charset="0"/>
              </a:rPr>
              <a:t>besar</a:t>
            </a:r>
            <a:r>
              <a:rPr lang="en-ID" sz="1200" dirty="0">
                <a:latin typeface="Dosis" pitchFamily="2" charset="0"/>
              </a:rPr>
              <a:t> </a:t>
            </a:r>
            <a:r>
              <a:rPr lang="en-ID" sz="1200" dirty="0" err="1">
                <a:latin typeface="Dosis" pitchFamily="2" charset="0"/>
              </a:rPr>
              <a:t>kemungkinan</a:t>
            </a:r>
            <a:r>
              <a:rPr lang="en-ID" sz="1200" dirty="0">
                <a:latin typeface="Dosis" pitchFamily="2" charset="0"/>
              </a:rPr>
              <a:t> </a:t>
            </a:r>
            <a:r>
              <a:rPr lang="en-ID" sz="1200" dirty="0" err="1">
                <a:latin typeface="Dosis" pitchFamily="2" charset="0"/>
              </a:rPr>
              <a:t>mereka</a:t>
            </a:r>
            <a:r>
              <a:rPr lang="en-ID" sz="1200" dirty="0">
                <a:latin typeface="Dosis" pitchFamily="2" charset="0"/>
              </a:rPr>
              <a:t> </a:t>
            </a:r>
            <a:r>
              <a:rPr lang="en-ID" sz="1200" dirty="0" err="1">
                <a:latin typeface="Dosis" pitchFamily="2" charset="0"/>
              </a:rPr>
              <a:t>untuk</a:t>
            </a:r>
            <a:r>
              <a:rPr lang="en-ID" sz="1200" dirty="0">
                <a:latin typeface="Dosis" pitchFamily="2" charset="0"/>
              </a:rPr>
              <a:t> </a:t>
            </a:r>
            <a:r>
              <a:rPr lang="en-ID" sz="1200" dirty="0" err="1">
                <a:latin typeface="Dosis" pitchFamily="2" charset="0"/>
              </a:rPr>
              <a:t>mengklik</a:t>
            </a:r>
            <a:r>
              <a:rPr lang="en-ID" sz="1200" dirty="0">
                <a:latin typeface="Dosis" pitchFamily="2" charset="0"/>
              </a:rPr>
              <a:t> </a:t>
            </a:r>
            <a:r>
              <a:rPr lang="en-ID" sz="1200" dirty="0" err="1">
                <a:latin typeface="Dosis" pitchFamily="2" charset="0"/>
              </a:rPr>
              <a:t>iklan</a:t>
            </a:r>
            <a:r>
              <a:rPr lang="en-ID" sz="1200" dirty="0">
                <a:latin typeface="Dosis" pitchFamily="2" charset="0"/>
              </a:rPr>
              <a:t>. </a:t>
            </a:r>
            <a:r>
              <a:rPr lang="en-ID" sz="1200" dirty="0" err="1">
                <a:latin typeface="Dosis" pitchFamily="2" charset="0"/>
              </a:rPr>
              <a:t>Ini</a:t>
            </a:r>
            <a:r>
              <a:rPr lang="en-ID" sz="1200" dirty="0">
                <a:latin typeface="Dosis" pitchFamily="2" charset="0"/>
              </a:rPr>
              <a:t> </a:t>
            </a:r>
            <a:r>
              <a:rPr lang="en-ID" sz="1200" dirty="0" err="1">
                <a:latin typeface="Dosis" pitchFamily="2" charset="0"/>
              </a:rPr>
              <a:t>mengindikasikan</a:t>
            </a:r>
            <a:r>
              <a:rPr lang="en-ID" sz="1200" dirty="0">
                <a:latin typeface="Dosis" pitchFamily="2" charset="0"/>
              </a:rPr>
              <a:t> </a:t>
            </a:r>
            <a:r>
              <a:rPr lang="en-ID" sz="1200" dirty="0" err="1">
                <a:latin typeface="Dosis" pitchFamily="2" charset="0"/>
              </a:rPr>
              <a:t>bahwa</a:t>
            </a:r>
            <a:r>
              <a:rPr lang="en-ID" sz="1200" dirty="0">
                <a:latin typeface="Dosis" pitchFamily="2" charset="0"/>
              </a:rPr>
              <a:t> </a:t>
            </a:r>
            <a:r>
              <a:rPr lang="en-ID" sz="1200" dirty="0" err="1">
                <a:latin typeface="Dosis" pitchFamily="2" charset="0"/>
              </a:rPr>
              <a:t>pengguna</a:t>
            </a:r>
            <a:r>
              <a:rPr lang="en-ID" sz="1200" dirty="0">
                <a:latin typeface="Dosis" pitchFamily="2" charset="0"/>
              </a:rPr>
              <a:t> yang </a:t>
            </a:r>
            <a:r>
              <a:rPr lang="en-ID" sz="1200" dirty="0" err="1">
                <a:latin typeface="Dosis" pitchFamily="2" charset="0"/>
              </a:rPr>
              <a:t>lebih</a:t>
            </a:r>
            <a:r>
              <a:rPr lang="en-ID" sz="1200" dirty="0">
                <a:latin typeface="Dosis" pitchFamily="2" charset="0"/>
              </a:rPr>
              <a:t> </a:t>
            </a:r>
            <a:r>
              <a:rPr lang="en-ID" sz="1200" dirty="0" err="1">
                <a:latin typeface="Dosis" pitchFamily="2" charset="0"/>
              </a:rPr>
              <a:t>terlibat</a:t>
            </a:r>
            <a:r>
              <a:rPr lang="en-ID" sz="1200" dirty="0">
                <a:latin typeface="Dosis" pitchFamily="2" charset="0"/>
              </a:rPr>
              <a:t> </a:t>
            </a:r>
            <a:r>
              <a:rPr lang="en-ID" sz="1200" dirty="0" err="1">
                <a:latin typeface="Dosis" pitchFamily="2" charset="0"/>
              </a:rPr>
              <a:t>dengan</a:t>
            </a:r>
            <a:r>
              <a:rPr lang="en-ID" sz="1200" dirty="0">
                <a:latin typeface="Dosis" pitchFamily="2" charset="0"/>
              </a:rPr>
              <a:t> situs </a:t>
            </a:r>
            <a:r>
              <a:rPr lang="en-ID" sz="1200" dirty="0" err="1">
                <a:latin typeface="Dosis" pitchFamily="2" charset="0"/>
              </a:rPr>
              <a:t>lebih</a:t>
            </a:r>
            <a:r>
              <a:rPr lang="en-ID" sz="1200" dirty="0">
                <a:latin typeface="Dosis" pitchFamily="2" charset="0"/>
              </a:rPr>
              <a:t> </a:t>
            </a:r>
            <a:r>
              <a:rPr lang="en-ID" sz="1200" dirty="0" err="1">
                <a:latin typeface="Dosis" pitchFamily="2" charset="0"/>
              </a:rPr>
              <a:t>cenderung</a:t>
            </a:r>
            <a:r>
              <a:rPr lang="en-ID" sz="1200" dirty="0">
                <a:latin typeface="Dosis" pitchFamily="2" charset="0"/>
              </a:rPr>
              <a:t> </a:t>
            </a:r>
            <a:r>
              <a:rPr lang="en-ID" sz="1200" dirty="0" err="1">
                <a:latin typeface="Dosis" pitchFamily="2" charset="0"/>
              </a:rPr>
              <a:t>untuk</a:t>
            </a:r>
            <a:r>
              <a:rPr lang="en-ID" sz="1200" dirty="0">
                <a:latin typeface="Dosis" pitchFamily="2" charset="0"/>
              </a:rPr>
              <a:t> </a:t>
            </a:r>
            <a:r>
              <a:rPr lang="en-ID" sz="1200" dirty="0" err="1">
                <a:latin typeface="Dosis" pitchFamily="2" charset="0"/>
              </a:rPr>
              <a:t>mengambil</a:t>
            </a:r>
            <a:r>
              <a:rPr lang="en-ID" sz="1200" dirty="0">
                <a:latin typeface="Dosis" pitchFamily="2" charset="0"/>
              </a:rPr>
              <a:t> </a:t>
            </a:r>
            <a:r>
              <a:rPr lang="en-ID" sz="1200" dirty="0" err="1">
                <a:latin typeface="Dosis" pitchFamily="2" charset="0"/>
              </a:rPr>
              <a:t>tindakan</a:t>
            </a:r>
            <a:r>
              <a:rPr lang="en-ID" sz="1200" dirty="0">
                <a:latin typeface="Dosis" pitchFamily="2" charset="0"/>
              </a:rPr>
              <a:t> yang </a:t>
            </a:r>
            <a:r>
              <a:rPr lang="en-ID" sz="1200" dirty="0" err="1">
                <a:latin typeface="Dosis" pitchFamily="2" charset="0"/>
              </a:rPr>
              <a:t>diinginkan</a:t>
            </a:r>
            <a:r>
              <a:rPr lang="en-ID" sz="1200" dirty="0">
                <a:latin typeface="Dosis" pitchFamily="2" charset="0"/>
              </a:rPr>
              <a:t>.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ID" sz="1200" dirty="0" err="1">
                <a:latin typeface="Dosis" pitchFamily="2" charset="0"/>
              </a:rPr>
              <a:t>Pendapatan</a:t>
            </a:r>
            <a:r>
              <a:rPr lang="en-ID" sz="1200" dirty="0">
                <a:latin typeface="Dosis" pitchFamily="2" charset="0"/>
              </a:rPr>
              <a:t> area </a:t>
            </a:r>
            <a:r>
              <a:rPr lang="en-ID" sz="1200" dirty="0" err="1">
                <a:latin typeface="Dosis" pitchFamily="2" charset="0"/>
              </a:rPr>
              <a:t>pengguna</a:t>
            </a:r>
            <a:r>
              <a:rPr lang="en-ID" sz="1200" dirty="0">
                <a:latin typeface="Dosis" pitchFamily="2" charset="0"/>
              </a:rPr>
              <a:t> </a:t>
            </a:r>
            <a:r>
              <a:rPr lang="en-ID" sz="1200" dirty="0" err="1">
                <a:latin typeface="Dosis" pitchFamily="2" charset="0"/>
              </a:rPr>
              <a:t>dapat</a:t>
            </a:r>
            <a:r>
              <a:rPr lang="en-ID" sz="1200" dirty="0">
                <a:latin typeface="Dosis" pitchFamily="2" charset="0"/>
              </a:rPr>
              <a:t> </a:t>
            </a:r>
            <a:r>
              <a:rPr lang="en-ID" sz="1200" dirty="0" err="1">
                <a:latin typeface="Dosis" pitchFamily="2" charset="0"/>
              </a:rPr>
              <a:t>mempengaruhi</a:t>
            </a:r>
            <a:r>
              <a:rPr lang="en-ID" sz="1200" dirty="0">
                <a:latin typeface="Dosis" pitchFamily="2" charset="0"/>
              </a:rPr>
              <a:t> </a:t>
            </a:r>
            <a:r>
              <a:rPr lang="en-ID" sz="1200" dirty="0" err="1">
                <a:latin typeface="Dosis" pitchFamily="2" charset="0"/>
              </a:rPr>
              <a:t>daya</a:t>
            </a:r>
            <a:r>
              <a:rPr lang="en-ID" sz="1200" dirty="0">
                <a:latin typeface="Dosis" pitchFamily="2" charset="0"/>
              </a:rPr>
              <a:t> </a:t>
            </a:r>
            <a:r>
              <a:rPr lang="en-ID" sz="1200" dirty="0" err="1">
                <a:latin typeface="Dosis" pitchFamily="2" charset="0"/>
              </a:rPr>
              <a:t>beli</a:t>
            </a:r>
            <a:r>
              <a:rPr lang="en-ID" sz="1200" dirty="0">
                <a:latin typeface="Dosis" pitchFamily="2" charset="0"/>
              </a:rPr>
              <a:t> </a:t>
            </a:r>
            <a:r>
              <a:rPr lang="en-ID" sz="1200" dirty="0" err="1">
                <a:latin typeface="Dosis" pitchFamily="2" charset="0"/>
              </a:rPr>
              <a:t>mereka</a:t>
            </a:r>
            <a:r>
              <a:rPr lang="en-ID" sz="1200" dirty="0">
                <a:latin typeface="Dosis" pitchFamily="2" charset="0"/>
              </a:rPr>
              <a:t>, </a:t>
            </a:r>
            <a:r>
              <a:rPr lang="en-ID" sz="1200" dirty="0" err="1">
                <a:latin typeface="Dosis" pitchFamily="2" charset="0"/>
              </a:rPr>
              <a:t>memengaruhi</a:t>
            </a:r>
            <a:r>
              <a:rPr lang="en-ID" sz="1200" dirty="0">
                <a:latin typeface="Dosis" pitchFamily="2" charset="0"/>
              </a:rPr>
              <a:t> </a:t>
            </a:r>
            <a:r>
              <a:rPr lang="en-ID" sz="1200" dirty="0" err="1">
                <a:latin typeface="Dosis" pitchFamily="2" charset="0"/>
              </a:rPr>
              <a:t>minat</a:t>
            </a:r>
            <a:r>
              <a:rPr lang="en-ID" sz="1200" dirty="0">
                <a:latin typeface="Dosis" pitchFamily="2" charset="0"/>
              </a:rPr>
              <a:t> </a:t>
            </a:r>
            <a:r>
              <a:rPr lang="en-ID" sz="1200" dirty="0" err="1">
                <a:latin typeface="Dosis" pitchFamily="2" charset="0"/>
              </a:rPr>
              <a:t>terhadap</a:t>
            </a:r>
            <a:r>
              <a:rPr lang="en-ID" sz="1200" dirty="0">
                <a:latin typeface="Dosis" pitchFamily="2" charset="0"/>
              </a:rPr>
              <a:t> </a:t>
            </a:r>
            <a:r>
              <a:rPr lang="en-ID" sz="1200" dirty="0" err="1">
                <a:latin typeface="Dosis" pitchFamily="2" charset="0"/>
              </a:rPr>
              <a:t>iklan</a:t>
            </a:r>
            <a:r>
              <a:rPr lang="en-ID" sz="1200" dirty="0">
                <a:latin typeface="Dosis" pitchFamily="2" charset="0"/>
              </a:rPr>
              <a:t> premium.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ID" sz="1200" dirty="0" err="1">
                <a:latin typeface="Dosis" pitchFamily="2" charset="0"/>
              </a:rPr>
              <a:t>Usia</a:t>
            </a:r>
            <a:r>
              <a:rPr lang="en-ID" sz="1200" dirty="0">
                <a:latin typeface="Dosis" pitchFamily="2" charset="0"/>
              </a:rPr>
              <a:t> </a:t>
            </a:r>
            <a:r>
              <a:rPr lang="en-ID" sz="1200" dirty="0" err="1">
                <a:latin typeface="Dosis" pitchFamily="2" charset="0"/>
              </a:rPr>
              <a:t>pengguna</a:t>
            </a:r>
            <a:r>
              <a:rPr lang="en-ID" sz="1200" dirty="0">
                <a:latin typeface="Dosis" pitchFamily="2" charset="0"/>
              </a:rPr>
              <a:t> </a:t>
            </a:r>
            <a:r>
              <a:rPr lang="en-ID" sz="1200" dirty="0" err="1">
                <a:latin typeface="Dosis" pitchFamily="2" charset="0"/>
              </a:rPr>
              <a:t>memberikan</a:t>
            </a:r>
            <a:r>
              <a:rPr lang="en-ID" sz="1200" dirty="0">
                <a:latin typeface="Dosis" pitchFamily="2" charset="0"/>
              </a:rPr>
              <a:t> </a:t>
            </a:r>
            <a:r>
              <a:rPr lang="en-ID" sz="1200" dirty="0" err="1">
                <a:latin typeface="Dosis" pitchFamily="2" charset="0"/>
              </a:rPr>
              <a:t>konteks</a:t>
            </a:r>
            <a:r>
              <a:rPr lang="en-ID" sz="1200" dirty="0">
                <a:latin typeface="Dosis" pitchFamily="2" charset="0"/>
              </a:rPr>
              <a:t> </a:t>
            </a:r>
            <a:r>
              <a:rPr lang="en-ID" sz="1200" dirty="0" err="1">
                <a:latin typeface="Dosis" pitchFamily="2" charset="0"/>
              </a:rPr>
              <a:t>demografis</a:t>
            </a:r>
            <a:r>
              <a:rPr lang="en-ID" sz="1200" dirty="0">
                <a:latin typeface="Dosis" pitchFamily="2" charset="0"/>
              </a:rPr>
              <a:t> </a:t>
            </a:r>
            <a:r>
              <a:rPr lang="en-ID" sz="1200" dirty="0" err="1">
                <a:latin typeface="Dosis" pitchFamily="2" charset="0"/>
              </a:rPr>
              <a:t>penting</a:t>
            </a:r>
            <a:r>
              <a:rPr lang="en-ID" sz="1200" dirty="0">
                <a:latin typeface="Dosis" pitchFamily="2" charset="0"/>
              </a:rPr>
              <a:t>. </a:t>
            </a:r>
            <a:r>
              <a:rPr lang="en-ID" sz="1200" dirty="0" err="1">
                <a:latin typeface="Dosis" pitchFamily="2" charset="0"/>
              </a:rPr>
              <a:t>Preferensi</a:t>
            </a:r>
            <a:r>
              <a:rPr lang="en-ID" sz="1200" dirty="0">
                <a:latin typeface="Dosis" pitchFamily="2" charset="0"/>
              </a:rPr>
              <a:t> </a:t>
            </a:r>
            <a:r>
              <a:rPr lang="en-ID" sz="1200" dirty="0" err="1">
                <a:latin typeface="Dosis" pitchFamily="2" charset="0"/>
              </a:rPr>
              <a:t>iklan</a:t>
            </a:r>
            <a:r>
              <a:rPr lang="en-ID" sz="1200" dirty="0">
                <a:latin typeface="Dosis" pitchFamily="2" charset="0"/>
              </a:rPr>
              <a:t> </a:t>
            </a:r>
            <a:r>
              <a:rPr lang="en-ID" sz="1200" dirty="0" err="1">
                <a:latin typeface="Dosis" pitchFamily="2" charset="0"/>
              </a:rPr>
              <a:t>dapat</a:t>
            </a:r>
            <a:r>
              <a:rPr lang="en-ID" sz="1200" dirty="0">
                <a:latin typeface="Dosis" pitchFamily="2" charset="0"/>
              </a:rPr>
              <a:t> </a:t>
            </a:r>
            <a:r>
              <a:rPr lang="en-ID" sz="1200" dirty="0" err="1">
                <a:latin typeface="Dosis" pitchFamily="2" charset="0"/>
              </a:rPr>
              <a:t>bervariasi</a:t>
            </a:r>
            <a:r>
              <a:rPr lang="en-ID" sz="1200" dirty="0">
                <a:latin typeface="Dosis" pitchFamily="2" charset="0"/>
              </a:rPr>
              <a:t> </a:t>
            </a:r>
            <a:r>
              <a:rPr lang="en-ID" sz="1200" dirty="0" err="1">
                <a:latin typeface="Dosis" pitchFamily="2" charset="0"/>
              </a:rPr>
              <a:t>berdasarkan</a:t>
            </a:r>
            <a:r>
              <a:rPr lang="en-ID" sz="1200" dirty="0">
                <a:latin typeface="Dosis" pitchFamily="2" charset="0"/>
              </a:rPr>
              <a:t> </a:t>
            </a:r>
            <a:r>
              <a:rPr lang="en-ID" sz="1200" dirty="0" err="1">
                <a:latin typeface="Dosis" pitchFamily="2" charset="0"/>
              </a:rPr>
              <a:t>kelompok</a:t>
            </a:r>
            <a:r>
              <a:rPr lang="en-ID" sz="1200" dirty="0">
                <a:latin typeface="Dosis" pitchFamily="2" charset="0"/>
              </a:rPr>
              <a:t> </a:t>
            </a:r>
            <a:r>
              <a:rPr lang="en-ID" sz="1200" dirty="0" err="1">
                <a:latin typeface="Dosis" pitchFamily="2" charset="0"/>
              </a:rPr>
              <a:t>usia</a:t>
            </a:r>
            <a:r>
              <a:rPr lang="en-ID" sz="1200" dirty="0">
                <a:latin typeface="Dosis" pitchFamily="2" charset="0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8525B0-E9EF-0995-B865-EEA8BFDAD609}"/>
              </a:ext>
            </a:extLst>
          </p:cNvPr>
          <p:cNvSpPr txBox="1"/>
          <p:nvPr/>
        </p:nvSpPr>
        <p:spPr>
          <a:xfrm>
            <a:off x="84000" y="717345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ID" sz="1800" b="1" dirty="0">
                <a:latin typeface="Dosis" pitchFamily="2" charset="0"/>
              </a:rPr>
              <a:t>Feature Importance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F8BAB18-F276-C0B7-C357-11A37C6428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439" y="1554481"/>
            <a:ext cx="4747617" cy="2677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6713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7"/>
          <p:cNvSpPr txBox="1">
            <a:spLocks noGrp="1"/>
          </p:cNvSpPr>
          <p:nvPr>
            <p:ph type="title"/>
          </p:nvPr>
        </p:nvSpPr>
        <p:spPr>
          <a:xfrm>
            <a:off x="0" y="-12175"/>
            <a:ext cx="786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chemeClr val="dk1"/>
              </a:buClr>
              <a:buSzPts val="990"/>
            </a:pPr>
            <a:r>
              <a:rPr lang="en-ID" sz="2220" b="1" dirty="0">
                <a:latin typeface="Roboto"/>
                <a:ea typeface="Roboto"/>
                <a:cs typeface="Roboto"/>
              </a:rPr>
              <a:t>Data </a:t>
            </a:r>
            <a:r>
              <a:rPr lang="en-ID" sz="2220" b="1" dirty="0" err="1">
                <a:latin typeface="Roboto"/>
                <a:ea typeface="Roboto"/>
                <a:cs typeface="Roboto"/>
              </a:rPr>
              <a:t>Modeling</a:t>
            </a:r>
            <a:endParaRPr lang="en-ID" sz="2220" b="1" dirty="0">
              <a:latin typeface="Roboto"/>
              <a:ea typeface="Roboto"/>
              <a:cs typeface="Roboto"/>
            </a:endParaRPr>
          </a:p>
        </p:txBody>
      </p:sp>
      <p:sp>
        <p:nvSpPr>
          <p:cNvPr id="115" name="Google Shape;115;p27"/>
          <p:cNvSpPr txBox="1"/>
          <p:nvPr/>
        </p:nvSpPr>
        <p:spPr>
          <a:xfrm>
            <a:off x="6725057" y="6011778"/>
            <a:ext cx="2305504" cy="35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100" dirty="0" err="1">
                <a:solidFill>
                  <a:srgbClr val="000000"/>
                </a:solidFill>
                <a:hlinkClick r:id="rId3"/>
              </a:rPr>
              <a:t>Klik</a:t>
            </a:r>
            <a:r>
              <a:rPr lang="en-ID" sz="1100" dirty="0">
                <a:solidFill>
                  <a:srgbClr val="000000"/>
                </a:solidFill>
                <a:hlinkClick r:id="rId3"/>
              </a:rPr>
              <a:t> </a:t>
            </a:r>
            <a:r>
              <a:rPr lang="en-ID" sz="1100" dirty="0" err="1">
                <a:solidFill>
                  <a:srgbClr val="000000"/>
                </a:solidFill>
                <a:hlinkClick r:id="rId3"/>
              </a:rPr>
              <a:t>disini</a:t>
            </a:r>
            <a:r>
              <a:rPr lang="en-ID" sz="1100" dirty="0">
                <a:solidFill>
                  <a:srgbClr val="000000"/>
                </a:solidFill>
                <a:hlinkClick r:id="rId3"/>
              </a:rPr>
              <a:t> </a:t>
            </a:r>
            <a:r>
              <a:rPr lang="en-ID" sz="1100" dirty="0" err="1">
                <a:solidFill>
                  <a:srgbClr val="000000"/>
                </a:solidFill>
                <a:hlinkClick r:id="rId3"/>
              </a:rPr>
              <a:t>untuk</a:t>
            </a:r>
            <a:r>
              <a:rPr lang="en-ID" sz="1100" dirty="0">
                <a:solidFill>
                  <a:srgbClr val="000000"/>
                </a:solidFill>
                <a:hlinkClick r:id="rId3"/>
              </a:rPr>
              <a:t> code Task 3</a:t>
            </a:r>
            <a:endParaRPr lang="en-ID" sz="1100" dirty="0">
              <a:solidFill>
                <a:srgbClr val="00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E47171-C8B5-8466-5974-006F294D77CA}"/>
              </a:ext>
            </a:extLst>
          </p:cNvPr>
          <p:cNvSpPr txBox="1"/>
          <p:nvPr/>
        </p:nvSpPr>
        <p:spPr>
          <a:xfrm>
            <a:off x="84000" y="717345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ID" b="1" i="0" dirty="0" err="1">
                <a:effectLst/>
                <a:highlight>
                  <a:srgbClr val="FFFFFF"/>
                </a:highlight>
                <a:latin typeface="Dosis" pitchFamily="2" charset="0"/>
              </a:rPr>
              <a:t>Sebelum</a:t>
            </a:r>
            <a:r>
              <a:rPr lang="en-ID" b="1" i="0" dirty="0">
                <a:effectLst/>
                <a:highlight>
                  <a:srgbClr val="FFFFFF"/>
                </a:highlight>
                <a:latin typeface="Dosis" pitchFamily="2" charset="0"/>
              </a:rPr>
              <a:t> Standardization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B2263F4B-D51C-3BAC-F646-8821DF2351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00" y="1064815"/>
            <a:ext cx="3059702" cy="3707885"/>
          </a:xfrm>
          <a:prstGeom prst="rect">
            <a:avLst/>
          </a:prstGeom>
        </p:spPr>
      </p:pic>
      <p:pic>
        <p:nvPicPr>
          <p:cNvPr id="1029" name="Picture 5">
            <a:extLst>
              <a:ext uri="{FF2B5EF4-FFF2-40B4-BE49-F238E27FC236}">
                <a16:creationId xmlns:a16="http://schemas.microsoft.com/office/drawing/2014/main" id="{303A432B-8A3E-3920-F6E7-699F0BE21F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6721" y="936777"/>
            <a:ext cx="4872202" cy="3702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579B70A-7C5D-5F67-C4E8-EFFC23A12436}"/>
              </a:ext>
            </a:extLst>
          </p:cNvPr>
          <p:cNvSpPr txBox="1"/>
          <p:nvPr/>
        </p:nvSpPr>
        <p:spPr>
          <a:xfrm>
            <a:off x="6725057" y="4843028"/>
            <a:ext cx="24582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dirty="0" err="1">
                <a:hlinkClick r:id="rId3"/>
              </a:rPr>
              <a:t>Klik</a:t>
            </a:r>
            <a:r>
              <a:rPr lang="en-ID" dirty="0">
                <a:hlinkClick r:id="rId3"/>
              </a:rPr>
              <a:t> </a:t>
            </a:r>
            <a:r>
              <a:rPr lang="en-ID" dirty="0" err="1">
                <a:hlinkClick r:id="rId3"/>
              </a:rPr>
              <a:t>disini</a:t>
            </a:r>
            <a:r>
              <a:rPr lang="en-ID" dirty="0">
                <a:hlinkClick r:id="rId3"/>
              </a:rPr>
              <a:t> </a:t>
            </a:r>
            <a:r>
              <a:rPr lang="en-ID" dirty="0" err="1">
                <a:hlinkClick r:id="rId3"/>
              </a:rPr>
              <a:t>untuk</a:t>
            </a:r>
            <a:r>
              <a:rPr lang="en-ID" dirty="0">
                <a:hlinkClick r:id="rId3"/>
              </a:rPr>
              <a:t> code Task 3</a:t>
            </a:r>
            <a:endParaRPr lang="en-ID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7"/>
          <p:cNvSpPr txBox="1">
            <a:spLocks noGrp="1"/>
          </p:cNvSpPr>
          <p:nvPr>
            <p:ph type="title"/>
          </p:nvPr>
        </p:nvSpPr>
        <p:spPr>
          <a:xfrm>
            <a:off x="0" y="-12175"/>
            <a:ext cx="786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chemeClr val="dk1"/>
              </a:buClr>
              <a:buSzPts val="990"/>
            </a:pPr>
            <a:r>
              <a:rPr lang="en-ID" sz="2220" b="1" dirty="0">
                <a:latin typeface="Roboto"/>
                <a:ea typeface="Roboto"/>
                <a:cs typeface="Roboto"/>
              </a:rPr>
              <a:t>Data </a:t>
            </a:r>
            <a:r>
              <a:rPr lang="en-ID" sz="2220" b="1" dirty="0" err="1">
                <a:latin typeface="Roboto"/>
                <a:ea typeface="Roboto"/>
                <a:cs typeface="Roboto"/>
              </a:rPr>
              <a:t>Modeling</a:t>
            </a:r>
            <a:endParaRPr lang="en-ID" sz="2220" b="1" dirty="0">
              <a:latin typeface="Roboto"/>
              <a:ea typeface="Roboto"/>
              <a:cs typeface="Roboto"/>
            </a:endParaRPr>
          </a:p>
        </p:txBody>
      </p:sp>
      <p:sp>
        <p:nvSpPr>
          <p:cNvPr id="115" name="Google Shape;115;p27"/>
          <p:cNvSpPr txBox="1"/>
          <p:nvPr/>
        </p:nvSpPr>
        <p:spPr>
          <a:xfrm>
            <a:off x="6725057" y="6011778"/>
            <a:ext cx="2305504" cy="35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100" dirty="0" err="1">
                <a:solidFill>
                  <a:srgbClr val="000000"/>
                </a:solidFill>
                <a:hlinkClick r:id="rId3"/>
              </a:rPr>
              <a:t>Klik</a:t>
            </a:r>
            <a:r>
              <a:rPr lang="en-ID" sz="1100" dirty="0">
                <a:solidFill>
                  <a:srgbClr val="000000"/>
                </a:solidFill>
                <a:hlinkClick r:id="rId3"/>
              </a:rPr>
              <a:t> </a:t>
            </a:r>
            <a:r>
              <a:rPr lang="en-ID" sz="1100" dirty="0" err="1">
                <a:solidFill>
                  <a:srgbClr val="000000"/>
                </a:solidFill>
                <a:hlinkClick r:id="rId3"/>
              </a:rPr>
              <a:t>disini</a:t>
            </a:r>
            <a:r>
              <a:rPr lang="en-ID" sz="1100" dirty="0">
                <a:solidFill>
                  <a:srgbClr val="000000"/>
                </a:solidFill>
                <a:hlinkClick r:id="rId3"/>
              </a:rPr>
              <a:t> </a:t>
            </a:r>
            <a:r>
              <a:rPr lang="en-ID" sz="1100" dirty="0" err="1">
                <a:solidFill>
                  <a:srgbClr val="000000"/>
                </a:solidFill>
                <a:hlinkClick r:id="rId3"/>
              </a:rPr>
              <a:t>untuk</a:t>
            </a:r>
            <a:r>
              <a:rPr lang="en-ID" sz="1100" dirty="0">
                <a:solidFill>
                  <a:srgbClr val="000000"/>
                </a:solidFill>
                <a:hlinkClick r:id="rId3"/>
              </a:rPr>
              <a:t> code Task 3</a:t>
            </a:r>
            <a:endParaRPr lang="en-ID" sz="1100" dirty="0">
              <a:solidFill>
                <a:srgbClr val="00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E47171-C8B5-8466-5974-006F294D77CA}"/>
              </a:ext>
            </a:extLst>
          </p:cNvPr>
          <p:cNvSpPr txBox="1"/>
          <p:nvPr/>
        </p:nvSpPr>
        <p:spPr>
          <a:xfrm>
            <a:off x="84000" y="717345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ID" b="1" dirty="0" err="1">
                <a:highlight>
                  <a:srgbClr val="FFFFFF"/>
                </a:highlight>
                <a:latin typeface="Dosis" pitchFamily="2" charset="0"/>
              </a:rPr>
              <a:t>Sebelum</a:t>
            </a:r>
            <a:r>
              <a:rPr lang="en-ID" b="1" i="0" dirty="0">
                <a:effectLst/>
                <a:highlight>
                  <a:srgbClr val="FFFFFF"/>
                </a:highlight>
                <a:latin typeface="Dosis" pitchFamily="2" charset="0"/>
              </a:rPr>
              <a:t> Standardization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9663F12-E1F9-7AD0-92F3-6BDEEDBFFF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006" y="1088605"/>
            <a:ext cx="3277831" cy="3788195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5082E10F-77E4-DE36-3149-3993583C4E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8328" y="1359176"/>
            <a:ext cx="4629367" cy="3517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6601D4C-0A14-26F5-E19E-4693FD339494}"/>
              </a:ext>
            </a:extLst>
          </p:cNvPr>
          <p:cNvSpPr txBox="1"/>
          <p:nvPr/>
        </p:nvSpPr>
        <p:spPr>
          <a:xfrm>
            <a:off x="6725057" y="4843028"/>
            <a:ext cx="24582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dirty="0" err="1">
                <a:hlinkClick r:id="rId3"/>
              </a:rPr>
              <a:t>Klik</a:t>
            </a:r>
            <a:r>
              <a:rPr lang="en-ID" dirty="0">
                <a:hlinkClick r:id="rId3"/>
              </a:rPr>
              <a:t> </a:t>
            </a:r>
            <a:r>
              <a:rPr lang="en-ID" dirty="0" err="1">
                <a:hlinkClick r:id="rId3"/>
              </a:rPr>
              <a:t>disini</a:t>
            </a:r>
            <a:r>
              <a:rPr lang="en-ID" dirty="0">
                <a:hlinkClick r:id="rId3"/>
              </a:rPr>
              <a:t> </a:t>
            </a:r>
            <a:r>
              <a:rPr lang="en-ID" dirty="0" err="1">
                <a:hlinkClick r:id="rId3"/>
              </a:rPr>
              <a:t>untuk</a:t>
            </a:r>
            <a:r>
              <a:rPr lang="en-ID" dirty="0">
                <a:hlinkClick r:id="rId3"/>
              </a:rPr>
              <a:t> code Task 3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1978892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7"/>
          <p:cNvSpPr txBox="1">
            <a:spLocks noGrp="1"/>
          </p:cNvSpPr>
          <p:nvPr>
            <p:ph type="title"/>
          </p:nvPr>
        </p:nvSpPr>
        <p:spPr>
          <a:xfrm>
            <a:off x="0" y="-12175"/>
            <a:ext cx="786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chemeClr val="dk1"/>
              </a:buClr>
              <a:buSzPts val="990"/>
            </a:pPr>
            <a:r>
              <a:rPr lang="en-ID" sz="2220" b="1" dirty="0">
                <a:latin typeface="Roboto"/>
                <a:ea typeface="Roboto"/>
                <a:cs typeface="Roboto"/>
              </a:rPr>
              <a:t>Data </a:t>
            </a:r>
            <a:r>
              <a:rPr lang="en-ID" sz="2220" b="1" dirty="0" err="1">
                <a:latin typeface="Roboto"/>
                <a:ea typeface="Roboto"/>
                <a:cs typeface="Roboto"/>
              </a:rPr>
              <a:t>Modeling</a:t>
            </a:r>
            <a:endParaRPr lang="en-ID" sz="2220" b="1" dirty="0">
              <a:latin typeface="Roboto"/>
              <a:ea typeface="Roboto"/>
              <a:cs typeface="Roboto"/>
            </a:endParaRPr>
          </a:p>
        </p:txBody>
      </p:sp>
      <p:sp>
        <p:nvSpPr>
          <p:cNvPr id="115" name="Google Shape;115;p27"/>
          <p:cNvSpPr txBox="1"/>
          <p:nvPr/>
        </p:nvSpPr>
        <p:spPr>
          <a:xfrm>
            <a:off x="6725057" y="6011778"/>
            <a:ext cx="2305504" cy="35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100" dirty="0" err="1">
                <a:solidFill>
                  <a:srgbClr val="000000"/>
                </a:solidFill>
                <a:hlinkClick r:id="rId3"/>
              </a:rPr>
              <a:t>Klik</a:t>
            </a:r>
            <a:r>
              <a:rPr lang="en-ID" sz="1100" dirty="0">
                <a:solidFill>
                  <a:srgbClr val="000000"/>
                </a:solidFill>
                <a:hlinkClick r:id="rId3"/>
              </a:rPr>
              <a:t> </a:t>
            </a:r>
            <a:r>
              <a:rPr lang="en-ID" sz="1100" dirty="0" err="1">
                <a:solidFill>
                  <a:srgbClr val="000000"/>
                </a:solidFill>
                <a:hlinkClick r:id="rId3"/>
              </a:rPr>
              <a:t>disini</a:t>
            </a:r>
            <a:r>
              <a:rPr lang="en-ID" sz="1100" dirty="0">
                <a:solidFill>
                  <a:srgbClr val="000000"/>
                </a:solidFill>
                <a:hlinkClick r:id="rId3"/>
              </a:rPr>
              <a:t> </a:t>
            </a:r>
            <a:r>
              <a:rPr lang="en-ID" sz="1100" dirty="0" err="1">
                <a:solidFill>
                  <a:srgbClr val="000000"/>
                </a:solidFill>
                <a:hlinkClick r:id="rId3"/>
              </a:rPr>
              <a:t>untuk</a:t>
            </a:r>
            <a:r>
              <a:rPr lang="en-ID" sz="1100" dirty="0">
                <a:solidFill>
                  <a:srgbClr val="000000"/>
                </a:solidFill>
                <a:hlinkClick r:id="rId3"/>
              </a:rPr>
              <a:t> code Task 3</a:t>
            </a:r>
            <a:endParaRPr lang="en-ID" sz="1100" dirty="0">
              <a:solidFill>
                <a:srgbClr val="00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E47171-C8B5-8466-5974-006F294D77CA}"/>
              </a:ext>
            </a:extLst>
          </p:cNvPr>
          <p:cNvSpPr txBox="1"/>
          <p:nvPr/>
        </p:nvSpPr>
        <p:spPr>
          <a:xfrm>
            <a:off x="84000" y="717345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b="1" dirty="0" err="1">
                <a:highlight>
                  <a:srgbClr val="FFFFFF"/>
                </a:highlight>
                <a:latin typeface="Dosis" pitchFamily="2" charset="0"/>
              </a:rPr>
              <a:t>Sebelum</a:t>
            </a:r>
            <a:r>
              <a:rPr lang="en-ID" b="1" dirty="0">
                <a:highlight>
                  <a:srgbClr val="FFFFFF"/>
                </a:highlight>
                <a:latin typeface="Dosis" pitchFamily="2" charset="0"/>
              </a:rPr>
              <a:t> Standardization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142B34A-2F6F-B809-CA20-4DB3EEEAE5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372" y="1106557"/>
            <a:ext cx="2888533" cy="3551583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F256675A-F1A8-A678-806F-CF11B24E77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0032" y="1025122"/>
            <a:ext cx="5138761" cy="3904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36075D3-B8D0-3AA6-2BD1-E6C5D68F08D1}"/>
              </a:ext>
            </a:extLst>
          </p:cNvPr>
          <p:cNvSpPr txBox="1"/>
          <p:nvPr/>
        </p:nvSpPr>
        <p:spPr>
          <a:xfrm>
            <a:off x="6725057" y="4843028"/>
            <a:ext cx="24582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dirty="0" err="1">
                <a:hlinkClick r:id="rId3"/>
              </a:rPr>
              <a:t>Klik</a:t>
            </a:r>
            <a:r>
              <a:rPr lang="en-ID" dirty="0">
                <a:hlinkClick r:id="rId3"/>
              </a:rPr>
              <a:t> </a:t>
            </a:r>
            <a:r>
              <a:rPr lang="en-ID" dirty="0" err="1">
                <a:hlinkClick r:id="rId3"/>
              </a:rPr>
              <a:t>disini</a:t>
            </a:r>
            <a:r>
              <a:rPr lang="en-ID" dirty="0">
                <a:hlinkClick r:id="rId3"/>
              </a:rPr>
              <a:t> </a:t>
            </a:r>
            <a:r>
              <a:rPr lang="en-ID" dirty="0" err="1">
                <a:hlinkClick r:id="rId3"/>
              </a:rPr>
              <a:t>untuk</a:t>
            </a:r>
            <a:r>
              <a:rPr lang="en-ID" dirty="0">
                <a:hlinkClick r:id="rId3"/>
              </a:rPr>
              <a:t> code Task 3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8871887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7"/>
          <p:cNvSpPr txBox="1">
            <a:spLocks noGrp="1"/>
          </p:cNvSpPr>
          <p:nvPr>
            <p:ph type="title"/>
          </p:nvPr>
        </p:nvSpPr>
        <p:spPr>
          <a:xfrm>
            <a:off x="0" y="-12175"/>
            <a:ext cx="786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chemeClr val="dk1"/>
              </a:buClr>
              <a:buSzPts val="990"/>
            </a:pPr>
            <a:r>
              <a:rPr lang="en-ID" sz="2220" b="1" dirty="0">
                <a:latin typeface="Roboto"/>
                <a:ea typeface="Roboto"/>
                <a:cs typeface="Roboto"/>
              </a:rPr>
              <a:t>Data </a:t>
            </a:r>
            <a:r>
              <a:rPr lang="en-ID" sz="2220" b="1" dirty="0" err="1">
                <a:latin typeface="Roboto"/>
                <a:ea typeface="Roboto"/>
                <a:cs typeface="Roboto"/>
              </a:rPr>
              <a:t>Modeling</a:t>
            </a:r>
            <a:endParaRPr lang="en-ID" sz="2220" b="1" dirty="0">
              <a:latin typeface="Roboto"/>
              <a:ea typeface="Roboto"/>
              <a:cs typeface="Roboto"/>
            </a:endParaRPr>
          </a:p>
        </p:txBody>
      </p:sp>
      <p:sp>
        <p:nvSpPr>
          <p:cNvPr id="115" name="Google Shape;115;p27"/>
          <p:cNvSpPr txBox="1"/>
          <p:nvPr/>
        </p:nvSpPr>
        <p:spPr>
          <a:xfrm>
            <a:off x="6725057" y="6011778"/>
            <a:ext cx="2305504" cy="35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100" dirty="0" err="1">
                <a:solidFill>
                  <a:srgbClr val="000000"/>
                </a:solidFill>
                <a:hlinkClick r:id="rId3"/>
              </a:rPr>
              <a:t>Klik</a:t>
            </a:r>
            <a:r>
              <a:rPr lang="en-ID" sz="1100" dirty="0">
                <a:solidFill>
                  <a:srgbClr val="000000"/>
                </a:solidFill>
                <a:hlinkClick r:id="rId3"/>
              </a:rPr>
              <a:t> </a:t>
            </a:r>
            <a:r>
              <a:rPr lang="en-ID" sz="1100" dirty="0" err="1">
                <a:solidFill>
                  <a:srgbClr val="000000"/>
                </a:solidFill>
                <a:hlinkClick r:id="rId3"/>
              </a:rPr>
              <a:t>disini</a:t>
            </a:r>
            <a:r>
              <a:rPr lang="en-ID" sz="1100" dirty="0">
                <a:solidFill>
                  <a:srgbClr val="000000"/>
                </a:solidFill>
                <a:hlinkClick r:id="rId3"/>
              </a:rPr>
              <a:t> </a:t>
            </a:r>
            <a:r>
              <a:rPr lang="en-ID" sz="1100" dirty="0" err="1">
                <a:solidFill>
                  <a:srgbClr val="000000"/>
                </a:solidFill>
                <a:hlinkClick r:id="rId3"/>
              </a:rPr>
              <a:t>untuk</a:t>
            </a:r>
            <a:r>
              <a:rPr lang="en-ID" sz="1100" dirty="0">
                <a:solidFill>
                  <a:srgbClr val="000000"/>
                </a:solidFill>
                <a:hlinkClick r:id="rId3"/>
              </a:rPr>
              <a:t> code Task 3</a:t>
            </a:r>
            <a:endParaRPr lang="en-ID" sz="1100" dirty="0">
              <a:solidFill>
                <a:srgbClr val="00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E47171-C8B5-8466-5974-006F294D77CA}"/>
              </a:ext>
            </a:extLst>
          </p:cNvPr>
          <p:cNvSpPr txBox="1"/>
          <p:nvPr/>
        </p:nvSpPr>
        <p:spPr>
          <a:xfrm>
            <a:off x="84000" y="717345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b="1" dirty="0" err="1">
                <a:highlight>
                  <a:srgbClr val="FFFFFF"/>
                </a:highlight>
                <a:latin typeface="Dosis" pitchFamily="2" charset="0"/>
              </a:rPr>
              <a:t>Sebelum</a:t>
            </a:r>
            <a:r>
              <a:rPr lang="en-ID" b="1" dirty="0">
                <a:highlight>
                  <a:srgbClr val="FFFFFF"/>
                </a:highlight>
                <a:latin typeface="Dosis" pitchFamily="2" charset="0"/>
              </a:rPr>
              <a:t> Standardization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6BB6C0A-0167-17FF-D904-9C5659B155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768" y="1083267"/>
            <a:ext cx="2955133" cy="3733897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DBA25D98-8497-EF9C-6898-3A203F4ED9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295" y="1172816"/>
            <a:ext cx="4796142" cy="3644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A8E6871-89F7-44DC-8E2A-CDAA1872AB5A}"/>
              </a:ext>
            </a:extLst>
          </p:cNvPr>
          <p:cNvSpPr txBox="1"/>
          <p:nvPr/>
        </p:nvSpPr>
        <p:spPr>
          <a:xfrm>
            <a:off x="6725057" y="4843028"/>
            <a:ext cx="24582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dirty="0" err="1">
                <a:hlinkClick r:id="rId3"/>
              </a:rPr>
              <a:t>Klik</a:t>
            </a:r>
            <a:r>
              <a:rPr lang="en-ID" dirty="0">
                <a:hlinkClick r:id="rId3"/>
              </a:rPr>
              <a:t> </a:t>
            </a:r>
            <a:r>
              <a:rPr lang="en-ID" dirty="0" err="1">
                <a:hlinkClick r:id="rId3"/>
              </a:rPr>
              <a:t>disini</a:t>
            </a:r>
            <a:r>
              <a:rPr lang="en-ID" dirty="0">
                <a:hlinkClick r:id="rId3"/>
              </a:rPr>
              <a:t> </a:t>
            </a:r>
            <a:r>
              <a:rPr lang="en-ID" dirty="0" err="1">
                <a:hlinkClick r:id="rId3"/>
              </a:rPr>
              <a:t>untuk</a:t>
            </a:r>
            <a:r>
              <a:rPr lang="en-ID" dirty="0">
                <a:hlinkClick r:id="rId3"/>
              </a:rPr>
              <a:t> code Task 3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816268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7"/>
          <p:cNvSpPr txBox="1">
            <a:spLocks noGrp="1"/>
          </p:cNvSpPr>
          <p:nvPr>
            <p:ph type="title"/>
          </p:nvPr>
        </p:nvSpPr>
        <p:spPr>
          <a:xfrm>
            <a:off x="0" y="-12175"/>
            <a:ext cx="786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chemeClr val="dk1"/>
              </a:buClr>
              <a:buSzPts val="990"/>
            </a:pPr>
            <a:r>
              <a:rPr lang="en-ID" sz="2220" b="1" dirty="0">
                <a:latin typeface="Roboto"/>
                <a:ea typeface="Roboto"/>
                <a:cs typeface="Roboto"/>
              </a:rPr>
              <a:t>Data </a:t>
            </a:r>
            <a:r>
              <a:rPr lang="en-ID" sz="2220" b="1" dirty="0" err="1">
                <a:latin typeface="Roboto"/>
                <a:ea typeface="Roboto"/>
                <a:cs typeface="Roboto"/>
              </a:rPr>
              <a:t>Modeling</a:t>
            </a:r>
            <a:endParaRPr lang="en-ID" sz="2220" b="1" dirty="0">
              <a:latin typeface="Roboto"/>
              <a:ea typeface="Roboto"/>
              <a:cs typeface="Roboto"/>
            </a:endParaRPr>
          </a:p>
        </p:txBody>
      </p:sp>
      <p:sp>
        <p:nvSpPr>
          <p:cNvPr id="115" name="Google Shape;115;p27"/>
          <p:cNvSpPr txBox="1"/>
          <p:nvPr/>
        </p:nvSpPr>
        <p:spPr>
          <a:xfrm>
            <a:off x="6725057" y="6011778"/>
            <a:ext cx="2305504" cy="35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100" dirty="0" err="1">
                <a:solidFill>
                  <a:srgbClr val="000000"/>
                </a:solidFill>
                <a:hlinkClick r:id="rId3"/>
              </a:rPr>
              <a:t>Klik</a:t>
            </a:r>
            <a:r>
              <a:rPr lang="en-ID" sz="1100" dirty="0">
                <a:solidFill>
                  <a:srgbClr val="000000"/>
                </a:solidFill>
                <a:hlinkClick r:id="rId3"/>
              </a:rPr>
              <a:t> </a:t>
            </a:r>
            <a:r>
              <a:rPr lang="en-ID" sz="1100" dirty="0" err="1">
                <a:solidFill>
                  <a:srgbClr val="000000"/>
                </a:solidFill>
                <a:hlinkClick r:id="rId3"/>
              </a:rPr>
              <a:t>disini</a:t>
            </a:r>
            <a:r>
              <a:rPr lang="en-ID" sz="1100" dirty="0">
                <a:solidFill>
                  <a:srgbClr val="000000"/>
                </a:solidFill>
                <a:hlinkClick r:id="rId3"/>
              </a:rPr>
              <a:t> </a:t>
            </a:r>
            <a:r>
              <a:rPr lang="en-ID" sz="1100" dirty="0" err="1">
                <a:solidFill>
                  <a:srgbClr val="000000"/>
                </a:solidFill>
                <a:hlinkClick r:id="rId3"/>
              </a:rPr>
              <a:t>untuk</a:t>
            </a:r>
            <a:r>
              <a:rPr lang="en-ID" sz="1100" dirty="0">
                <a:solidFill>
                  <a:srgbClr val="000000"/>
                </a:solidFill>
                <a:hlinkClick r:id="rId3"/>
              </a:rPr>
              <a:t> code Task 3</a:t>
            </a:r>
            <a:endParaRPr lang="en-ID" sz="1100" dirty="0">
              <a:solidFill>
                <a:srgbClr val="00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E47171-C8B5-8466-5974-006F294D77CA}"/>
              </a:ext>
            </a:extLst>
          </p:cNvPr>
          <p:cNvSpPr txBox="1"/>
          <p:nvPr/>
        </p:nvSpPr>
        <p:spPr>
          <a:xfrm>
            <a:off x="84000" y="717345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b="1" dirty="0" err="1">
                <a:highlight>
                  <a:srgbClr val="FFFFFF"/>
                </a:highlight>
                <a:latin typeface="Dosis" pitchFamily="2" charset="0"/>
              </a:rPr>
              <a:t>Sebelum</a:t>
            </a:r>
            <a:r>
              <a:rPr lang="en-ID" b="1" dirty="0">
                <a:highlight>
                  <a:srgbClr val="FFFFFF"/>
                </a:highlight>
                <a:latin typeface="Dosis" pitchFamily="2" charset="0"/>
              </a:rPr>
              <a:t> Standardization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F6B97DD-7424-1052-0B68-6795C8CCEA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617" y="1181942"/>
            <a:ext cx="3007042" cy="3400368"/>
          </a:xfrm>
          <a:prstGeom prst="rect">
            <a:avLst/>
          </a:prstGeom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B03229E1-8398-1881-430C-945C6F8AF6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5472" y="1345095"/>
            <a:ext cx="4839742" cy="3677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7A22AC1-C84B-5120-9AEF-AC453DA6FBA6}"/>
              </a:ext>
            </a:extLst>
          </p:cNvPr>
          <p:cNvSpPr txBox="1"/>
          <p:nvPr/>
        </p:nvSpPr>
        <p:spPr>
          <a:xfrm>
            <a:off x="6725057" y="4843028"/>
            <a:ext cx="24582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dirty="0" err="1">
                <a:hlinkClick r:id="rId3"/>
              </a:rPr>
              <a:t>Klik</a:t>
            </a:r>
            <a:r>
              <a:rPr lang="en-ID" dirty="0">
                <a:hlinkClick r:id="rId3"/>
              </a:rPr>
              <a:t> </a:t>
            </a:r>
            <a:r>
              <a:rPr lang="en-ID" dirty="0" err="1">
                <a:hlinkClick r:id="rId3"/>
              </a:rPr>
              <a:t>disini</a:t>
            </a:r>
            <a:r>
              <a:rPr lang="en-ID" dirty="0">
                <a:hlinkClick r:id="rId3"/>
              </a:rPr>
              <a:t> </a:t>
            </a:r>
            <a:r>
              <a:rPr lang="en-ID" dirty="0" err="1">
                <a:hlinkClick r:id="rId3"/>
              </a:rPr>
              <a:t>untuk</a:t>
            </a:r>
            <a:r>
              <a:rPr lang="en-ID" dirty="0">
                <a:hlinkClick r:id="rId3"/>
              </a:rPr>
              <a:t> code Task 3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0756984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7"/>
          <p:cNvSpPr txBox="1">
            <a:spLocks noGrp="1"/>
          </p:cNvSpPr>
          <p:nvPr>
            <p:ph type="title"/>
          </p:nvPr>
        </p:nvSpPr>
        <p:spPr>
          <a:xfrm>
            <a:off x="0" y="-12175"/>
            <a:ext cx="786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chemeClr val="dk1"/>
              </a:buClr>
              <a:buSzPts val="990"/>
            </a:pPr>
            <a:r>
              <a:rPr lang="en-ID" sz="2220" b="1" dirty="0">
                <a:latin typeface="Roboto"/>
                <a:ea typeface="Roboto"/>
                <a:cs typeface="Roboto"/>
              </a:rPr>
              <a:t>Data </a:t>
            </a:r>
            <a:r>
              <a:rPr lang="en-ID" sz="2220" b="1" dirty="0" err="1">
                <a:latin typeface="Roboto"/>
                <a:ea typeface="Roboto"/>
                <a:cs typeface="Roboto"/>
              </a:rPr>
              <a:t>Modeling</a:t>
            </a:r>
            <a:endParaRPr lang="en-ID" sz="2220" b="1" dirty="0">
              <a:latin typeface="Roboto"/>
              <a:ea typeface="Roboto"/>
              <a:cs typeface="Roboto"/>
            </a:endParaRPr>
          </a:p>
        </p:txBody>
      </p:sp>
      <p:sp>
        <p:nvSpPr>
          <p:cNvPr id="115" name="Google Shape;115;p27"/>
          <p:cNvSpPr txBox="1"/>
          <p:nvPr/>
        </p:nvSpPr>
        <p:spPr>
          <a:xfrm>
            <a:off x="6725057" y="6011778"/>
            <a:ext cx="2305504" cy="35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100" dirty="0" err="1">
                <a:solidFill>
                  <a:srgbClr val="000000"/>
                </a:solidFill>
                <a:hlinkClick r:id="rId3"/>
              </a:rPr>
              <a:t>Klik</a:t>
            </a:r>
            <a:r>
              <a:rPr lang="en-ID" sz="1100" dirty="0">
                <a:solidFill>
                  <a:srgbClr val="000000"/>
                </a:solidFill>
                <a:hlinkClick r:id="rId3"/>
              </a:rPr>
              <a:t> </a:t>
            </a:r>
            <a:r>
              <a:rPr lang="en-ID" sz="1100" dirty="0" err="1">
                <a:solidFill>
                  <a:srgbClr val="000000"/>
                </a:solidFill>
                <a:hlinkClick r:id="rId3"/>
              </a:rPr>
              <a:t>disini</a:t>
            </a:r>
            <a:r>
              <a:rPr lang="en-ID" sz="1100" dirty="0">
                <a:solidFill>
                  <a:srgbClr val="000000"/>
                </a:solidFill>
                <a:hlinkClick r:id="rId3"/>
              </a:rPr>
              <a:t> </a:t>
            </a:r>
            <a:r>
              <a:rPr lang="en-ID" sz="1100" dirty="0" err="1">
                <a:solidFill>
                  <a:srgbClr val="000000"/>
                </a:solidFill>
                <a:hlinkClick r:id="rId3"/>
              </a:rPr>
              <a:t>untuk</a:t>
            </a:r>
            <a:r>
              <a:rPr lang="en-ID" sz="1100" dirty="0">
                <a:solidFill>
                  <a:srgbClr val="000000"/>
                </a:solidFill>
                <a:hlinkClick r:id="rId3"/>
              </a:rPr>
              <a:t> code Task 3</a:t>
            </a:r>
            <a:endParaRPr lang="en-ID" sz="1100" dirty="0">
              <a:solidFill>
                <a:srgbClr val="00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E47171-C8B5-8466-5974-006F294D77CA}"/>
              </a:ext>
            </a:extLst>
          </p:cNvPr>
          <p:cNvSpPr txBox="1"/>
          <p:nvPr/>
        </p:nvSpPr>
        <p:spPr>
          <a:xfrm>
            <a:off x="84000" y="717345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b="1" dirty="0" err="1">
                <a:highlight>
                  <a:srgbClr val="FFFFFF"/>
                </a:highlight>
                <a:latin typeface="Dosis" pitchFamily="2" charset="0"/>
              </a:rPr>
              <a:t>Sebelum</a:t>
            </a:r>
            <a:r>
              <a:rPr lang="en-ID" b="1" dirty="0">
                <a:highlight>
                  <a:srgbClr val="FFFFFF"/>
                </a:highlight>
                <a:latin typeface="Dosis" pitchFamily="2" charset="0"/>
              </a:rPr>
              <a:t> Standardization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D66E04F-18BD-0AA9-259C-351CE3C791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656" y="1181942"/>
            <a:ext cx="3937425" cy="3478696"/>
          </a:xfrm>
          <a:prstGeom prst="rect">
            <a:avLst/>
          </a:prstGeom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9D45F8D3-7B05-6678-7688-5079BA5BFA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5657" y="753890"/>
            <a:ext cx="4250684" cy="4089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9B91633-16EE-4136-333B-166000E1C0CA}"/>
              </a:ext>
            </a:extLst>
          </p:cNvPr>
          <p:cNvSpPr txBox="1"/>
          <p:nvPr/>
        </p:nvSpPr>
        <p:spPr>
          <a:xfrm>
            <a:off x="6725057" y="4843028"/>
            <a:ext cx="24582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dirty="0" err="1">
                <a:hlinkClick r:id="rId3"/>
              </a:rPr>
              <a:t>Klik</a:t>
            </a:r>
            <a:r>
              <a:rPr lang="en-ID" dirty="0">
                <a:hlinkClick r:id="rId3"/>
              </a:rPr>
              <a:t> </a:t>
            </a:r>
            <a:r>
              <a:rPr lang="en-ID" dirty="0" err="1">
                <a:hlinkClick r:id="rId3"/>
              </a:rPr>
              <a:t>disini</a:t>
            </a:r>
            <a:r>
              <a:rPr lang="en-ID" dirty="0">
                <a:hlinkClick r:id="rId3"/>
              </a:rPr>
              <a:t> </a:t>
            </a:r>
            <a:r>
              <a:rPr lang="en-ID" dirty="0" err="1">
                <a:hlinkClick r:id="rId3"/>
              </a:rPr>
              <a:t>untuk</a:t>
            </a:r>
            <a:r>
              <a:rPr lang="en-ID" dirty="0">
                <a:hlinkClick r:id="rId3"/>
              </a:rPr>
              <a:t> code Task 3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9361623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7"/>
          <p:cNvSpPr txBox="1">
            <a:spLocks noGrp="1"/>
          </p:cNvSpPr>
          <p:nvPr>
            <p:ph type="title"/>
          </p:nvPr>
        </p:nvSpPr>
        <p:spPr>
          <a:xfrm>
            <a:off x="0" y="-12175"/>
            <a:ext cx="786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chemeClr val="dk1"/>
              </a:buClr>
              <a:buSzPts val="990"/>
            </a:pPr>
            <a:r>
              <a:rPr lang="en-ID" sz="2220" b="1" dirty="0">
                <a:latin typeface="Roboto"/>
                <a:ea typeface="Roboto"/>
                <a:cs typeface="Roboto"/>
              </a:rPr>
              <a:t>Data </a:t>
            </a:r>
            <a:r>
              <a:rPr lang="en-ID" sz="2220" b="1" dirty="0" err="1">
                <a:latin typeface="Roboto"/>
                <a:ea typeface="Roboto"/>
                <a:cs typeface="Roboto"/>
              </a:rPr>
              <a:t>Modeling</a:t>
            </a:r>
            <a:endParaRPr lang="en-ID" sz="2220" b="1" dirty="0">
              <a:latin typeface="Roboto"/>
              <a:ea typeface="Roboto"/>
              <a:cs typeface="Roboto"/>
            </a:endParaRPr>
          </a:p>
        </p:txBody>
      </p:sp>
      <p:sp>
        <p:nvSpPr>
          <p:cNvPr id="115" name="Google Shape;115;p27"/>
          <p:cNvSpPr txBox="1"/>
          <p:nvPr/>
        </p:nvSpPr>
        <p:spPr>
          <a:xfrm>
            <a:off x="6725057" y="6011778"/>
            <a:ext cx="2305504" cy="35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100" dirty="0" err="1">
                <a:solidFill>
                  <a:srgbClr val="000000"/>
                </a:solidFill>
                <a:hlinkClick r:id="rId3"/>
              </a:rPr>
              <a:t>Klik</a:t>
            </a:r>
            <a:r>
              <a:rPr lang="en-ID" sz="1100" dirty="0">
                <a:solidFill>
                  <a:srgbClr val="000000"/>
                </a:solidFill>
                <a:hlinkClick r:id="rId3"/>
              </a:rPr>
              <a:t> </a:t>
            </a:r>
            <a:r>
              <a:rPr lang="en-ID" sz="1100" dirty="0" err="1">
                <a:solidFill>
                  <a:srgbClr val="000000"/>
                </a:solidFill>
                <a:hlinkClick r:id="rId3"/>
              </a:rPr>
              <a:t>disini</a:t>
            </a:r>
            <a:r>
              <a:rPr lang="en-ID" sz="1100" dirty="0">
                <a:solidFill>
                  <a:srgbClr val="000000"/>
                </a:solidFill>
                <a:hlinkClick r:id="rId3"/>
              </a:rPr>
              <a:t> </a:t>
            </a:r>
            <a:r>
              <a:rPr lang="en-ID" sz="1100" dirty="0" err="1">
                <a:solidFill>
                  <a:srgbClr val="000000"/>
                </a:solidFill>
                <a:hlinkClick r:id="rId3"/>
              </a:rPr>
              <a:t>untuk</a:t>
            </a:r>
            <a:r>
              <a:rPr lang="en-ID" sz="1100" dirty="0">
                <a:solidFill>
                  <a:srgbClr val="000000"/>
                </a:solidFill>
                <a:hlinkClick r:id="rId3"/>
              </a:rPr>
              <a:t> code Task 3</a:t>
            </a:r>
            <a:endParaRPr lang="en-ID" sz="1100" dirty="0">
              <a:solidFill>
                <a:srgbClr val="00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E47171-C8B5-8466-5974-006F294D77CA}"/>
              </a:ext>
            </a:extLst>
          </p:cNvPr>
          <p:cNvSpPr txBox="1"/>
          <p:nvPr/>
        </p:nvSpPr>
        <p:spPr>
          <a:xfrm>
            <a:off x="84000" y="717345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b="1" dirty="0" err="1">
                <a:highlight>
                  <a:srgbClr val="FFFFFF"/>
                </a:highlight>
                <a:latin typeface="Dosis" pitchFamily="2" charset="0"/>
              </a:rPr>
              <a:t>Sebelum</a:t>
            </a:r>
            <a:r>
              <a:rPr lang="en-ID" b="1" dirty="0">
                <a:highlight>
                  <a:srgbClr val="FFFFFF"/>
                </a:highlight>
                <a:latin typeface="Dosis" pitchFamily="2" charset="0"/>
              </a:rPr>
              <a:t> Standardization (</a:t>
            </a:r>
            <a:r>
              <a:rPr lang="en-ID" b="1" dirty="0" err="1">
                <a:highlight>
                  <a:srgbClr val="FFFFFF"/>
                </a:highlight>
                <a:latin typeface="Dosis" pitchFamily="2" charset="0"/>
              </a:rPr>
              <a:t>Sesudah</a:t>
            </a:r>
            <a:r>
              <a:rPr lang="en-ID" b="1" dirty="0">
                <a:highlight>
                  <a:srgbClr val="FFFFFF"/>
                </a:highlight>
                <a:latin typeface="Dosis" pitchFamily="2" charset="0"/>
              </a:rPr>
              <a:t> hyperparameter tuning)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B91633-16EE-4136-333B-166000E1C0CA}"/>
              </a:ext>
            </a:extLst>
          </p:cNvPr>
          <p:cNvSpPr txBox="1"/>
          <p:nvPr/>
        </p:nvSpPr>
        <p:spPr>
          <a:xfrm>
            <a:off x="6725057" y="4843028"/>
            <a:ext cx="24582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dirty="0" err="1">
                <a:hlinkClick r:id="rId3"/>
              </a:rPr>
              <a:t>Klik</a:t>
            </a:r>
            <a:r>
              <a:rPr lang="en-ID" dirty="0">
                <a:hlinkClick r:id="rId3"/>
              </a:rPr>
              <a:t> </a:t>
            </a:r>
            <a:r>
              <a:rPr lang="en-ID" dirty="0" err="1">
                <a:hlinkClick r:id="rId3"/>
              </a:rPr>
              <a:t>disini</a:t>
            </a:r>
            <a:r>
              <a:rPr lang="en-ID" dirty="0">
                <a:hlinkClick r:id="rId3"/>
              </a:rPr>
              <a:t> </a:t>
            </a:r>
            <a:r>
              <a:rPr lang="en-ID" dirty="0" err="1">
                <a:hlinkClick r:id="rId3"/>
              </a:rPr>
              <a:t>untuk</a:t>
            </a:r>
            <a:r>
              <a:rPr lang="en-ID" dirty="0">
                <a:hlinkClick r:id="rId3"/>
              </a:rPr>
              <a:t> code Task 3</a:t>
            </a:r>
            <a:endParaRPr lang="en-ID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8B94FC7E-E40F-C2C0-EEB8-CC520C1FCC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01" y="1102266"/>
            <a:ext cx="3965870" cy="2899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069980D-B148-D89C-7C91-984A478220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5744" y="4058069"/>
            <a:ext cx="1182239" cy="793244"/>
          </a:xfrm>
          <a:prstGeom prst="rect">
            <a:avLst/>
          </a:prstGeom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5CEA2A3B-5C2C-F0EC-9638-042A253D25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2994" y="1018086"/>
            <a:ext cx="3904126" cy="3039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252A39A-BE62-3C94-6821-0B0B8414C9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12935" y="4058069"/>
            <a:ext cx="1191268" cy="733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230702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241</TotalTime>
  <Words>1190</Words>
  <Application>Microsoft Office PowerPoint</Application>
  <PresentationFormat>On-screen Show (16:9)</PresentationFormat>
  <Paragraphs>163</Paragraphs>
  <Slides>25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Arial</vt:lpstr>
      <vt:lpstr>Roboto</vt:lpstr>
      <vt:lpstr>Dosis</vt:lpstr>
      <vt:lpstr>Simple Light</vt:lpstr>
      <vt:lpstr>Simple Light</vt:lpstr>
      <vt:lpstr>Predict Clicked Ads Customer Classification by using Machine Learning</vt:lpstr>
      <vt:lpstr>Overview</vt:lpstr>
      <vt:lpstr>Data Modeling</vt:lpstr>
      <vt:lpstr>Data Modeling</vt:lpstr>
      <vt:lpstr>Data Modeling</vt:lpstr>
      <vt:lpstr>Data Modeling</vt:lpstr>
      <vt:lpstr>Data Modeling</vt:lpstr>
      <vt:lpstr>Data Modeling</vt:lpstr>
      <vt:lpstr>Data Modeling</vt:lpstr>
      <vt:lpstr>Data Modeling</vt:lpstr>
      <vt:lpstr>Data Modeling</vt:lpstr>
      <vt:lpstr>Data Modeling</vt:lpstr>
      <vt:lpstr>Data Modeling</vt:lpstr>
      <vt:lpstr>Data Modeling</vt:lpstr>
      <vt:lpstr>Data Modeling</vt:lpstr>
      <vt:lpstr>Data Modeling</vt:lpstr>
      <vt:lpstr>Data Modeling</vt:lpstr>
      <vt:lpstr>Data Modeling</vt:lpstr>
      <vt:lpstr>Data Modeling</vt:lpstr>
      <vt:lpstr>Data Modeling</vt:lpstr>
      <vt:lpstr>Data Modeling</vt:lpstr>
      <vt:lpstr>Data Modeling</vt:lpstr>
      <vt:lpstr>Data Modeling</vt:lpstr>
      <vt:lpstr>Data Modeling</vt:lpstr>
      <vt:lpstr>Data Modeling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Wika Rabila Putri</dc:creator>
  <cp:lastModifiedBy>Wika Rabila Putri</cp:lastModifiedBy>
  <cp:revision>21</cp:revision>
  <dcterms:modified xsi:type="dcterms:W3CDTF">2024-07-20T15:03:01Z</dcterms:modified>
</cp:coreProperties>
</file>